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</p:sldMasterIdLst>
  <p:notesMasterIdLst>
    <p:notesMasterId r:id="rId62"/>
  </p:notesMasterIdLst>
  <p:sldIdLst>
    <p:sldId id="256" r:id="rId2"/>
    <p:sldId id="486" r:id="rId3"/>
    <p:sldId id="489" r:id="rId4"/>
    <p:sldId id="490" r:id="rId5"/>
    <p:sldId id="491" r:id="rId6"/>
    <p:sldId id="496" r:id="rId7"/>
    <p:sldId id="497" r:id="rId8"/>
    <p:sldId id="498" r:id="rId9"/>
    <p:sldId id="499" r:id="rId10"/>
    <p:sldId id="492" r:id="rId11"/>
    <p:sldId id="502" r:id="rId12"/>
    <p:sldId id="500" r:id="rId13"/>
    <p:sldId id="501" r:id="rId14"/>
    <p:sldId id="507" r:id="rId15"/>
    <p:sldId id="508" r:id="rId16"/>
    <p:sldId id="509" r:id="rId17"/>
    <p:sldId id="470" r:id="rId18"/>
    <p:sldId id="481" r:id="rId19"/>
    <p:sldId id="482" r:id="rId20"/>
    <p:sldId id="483" r:id="rId21"/>
    <p:sldId id="484" r:id="rId22"/>
    <p:sldId id="485" r:id="rId23"/>
    <p:sldId id="480" r:id="rId24"/>
    <p:sldId id="495" r:id="rId25"/>
    <p:sldId id="510" r:id="rId26"/>
    <p:sldId id="406" r:id="rId27"/>
    <p:sldId id="408" r:id="rId28"/>
    <p:sldId id="494" r:id="rId29"/>
    <p:sldId id="493" r:id="rId30"/>
    <p:sldId id="503" r:id="rId31"/>
    <p:sldId id="504" r:id="rId32"/>
    <p:sldId id="505" r:id="rId33"/>
    <p:sldId id="506" r:id="rId34"/>
    <p:sldId id="424" r:id="rId35"/>
    <p:sldId id="413" r:id="rId36"/>
    <p:sldId id="414" r:id="rId37"/>
    <p:sldId id="415" r:id="rId38"/>
    <p:sldId id="416" r:id="rId39"/>
    <p:sldId id="426" r:id="rId40"/>
    <p:sldId id="427" r:id="rId41"/>
    <p:sldId id="417" r:id="rId42"/>
    <p:sldId id="418" r:id="rId43"/>
    <p:sldId id="419" r:id="rId44"/>
    <p:sldId id="420" r:id="rId45"/>
    <p:sldId id="422" r:id="rId46"/>
    <p:sldId id="468" r:id="rId47"/>
    <p:sldId id="451" r:id="rId48"/>
    <p:sldId id="452" r:id="rId49"/>
    <p:sldId id="453" r:id="rId50"/>
    <p:sldId id="455" r:id="rId51"/>
    <p:sldId id="456" r:id="rId52"/>
    <p:sldId id="457" r:id="rId53"/>
    <p:sldId id="459" r:id="rId54"/>
    <p:sldId id="460" r:id="rId55"/>
    <p:sldId id="461" r:id="rId56"/>
    <p:sldId id="462" r:id="rId57"/>
    <p:sldId id="463" r:id="rId58"/>
    <p:sldId id="464" r:id="rId59"/>
    <p:sldId id="465" r:id="rId60"/>
    <p:sldId id="466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Console" pitchFamily="49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99FF"/>
    <a:srgbClr val="0000FF"/>
    <a:srgbClr val="FFCC00"/>
    <a:srgbClr val="FFFF00"/>
    <a:srgbClr val="FF00FF"/>
    <a:srgbClr val="00FFFF"/>
    <a:srgbClr val="00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62" autoAdjust="0"/>
    <p:restoredTop sz="74244" autoAdjust="0"/>
  </p:normalViewPr>
  <p:slideViewPr>
    <p:cSldViewPr>
      <p:cViewPr>
        <p:scale>
          <a:sx n="80" d="100"/>
          <a:sy n="80" d="100"/>
        </p:scale>
        <p:origin x="-1638" y="-10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Klepnutím lze upravit styly předlohy textu.</a:t>
            </a:r>
          </a:p>
          <a:p>
            <a:pPr lvl="1"/>
            <a:r>
              <a:rPr lang="en-US" noProof="0" smtClean="0"/>
              <a:t>Druhá úroveň</a:t>
            </a:r>
          </a:p>
          <a:p>
            <a:pPr lvl="2"/>
            <a:r>
              <a:rPr lang="en-US" noProof="0" smtClean="0"/>
              <a:t>Třetí úroveň</a:t>
            </a:r>
          </a:p>
          <a:p>
            <a:pPr lvl="3"/>
            <a:r>
              <a:rPr lang="en-US" noProof="0" smtClean="0"/>
              <a:t>Čtvrtá úroveň</a:t>
            </a:r>
          </a:p>
          <a:p>
            <a:pPr lvl="4"/>
            <a:r>
              <a:rPr lang="en-US" noProof="0" smtClean="0"/>
              <a:t>Pátá úroveň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193184A-B19B-4B8E-9E7D-76FD5B3FD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0863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B76826-DA31-4046-8B87-A59AD9C21EDA}" type="slidenum">
              <a:rPr lang="en-US"/>
              <a:pPr/>
              <a:t>2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sz="1200" b="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3184A-B19B-4B8E-9E7D-76FD5B3FD12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ADDBDE-B1B7-4D15-9AE0-51FFA4A85B27}" type="slidenum">
              <a:rPr lang="bg-BG" smtClean="0"/>
              <a:pPr>
                <a:defRPr/>
              </a:pPr>
              <a:t>22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00125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4B76826-DA31-4046-8B87-A59AD9C21EDA}" type="slidenum">
              <a:rPr lang="en-US"/>
              <a:pPr/>
              <a:t>25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E58EAD-729C-48EF-A1A9-06A57831423B}" type="slidenum">
              <a:rPr lang="en-US"/>
              <a:pPr/>
              <a:t>35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40015C8-84EE-4A5D-9341-D1F4DAEC6356}" type="slidenum">
              <a:rPr lang="en-US"/>
              <a:pPr/>
              <a:t>47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3991" y="4342939"/>
            <a:ext cx="5030018" cy="4114587"/>
          </a:xfrm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193184A-B19B-4B8E-9E7D-76FD5B3FD12F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87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609600" y="1219200"/>
            <a:ext cx="79248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1981200" y="3962400"/>
            <a:ext cx="6511925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04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7623175" cy="17526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altLang="en-US"/>
              <a:t>Klepnutím lze upravit styl předlohy nadpisů.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1200" y="3962400"/>
            <a:ext cx="65532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/>
            </a:lvl1pPr>
          </a:lstStyle>
          <a:p>
            <a:r>
              <a:rPr lang="en-US" altLang="en-US"/>
              <a:t>Klepnutím lze upravit styl předlohy podnadpisů.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736DA-9EC8-4C5D-A819-DF8025DE51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739E66-8862-4318-8FCC-B36EF010FB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0C687D-0553-4E8F-B50D-778393E69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 dirty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164232" y="62484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8B706-0ACD-40B3-AB95-4E5D869EDC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B0EFF5-42FE-4857-86A7-726EDF73FA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FD136D-F7F6-4687-8AF5-8DD3B44F69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B31B0E-0D36-48F6-8B83-9FB9BC865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5D4DDC-3877-46A6-ADFA-63D64A86618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91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941763"/>
            <a:ext cx="8229600" cy="21891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F24B9-7C0C-4B4F-82A6-2E812FE33B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0" y="1051560"/>
            <a:ext cx="9136380" cy="5806440"/>
          </a:xfrm>
          <a:prstGeom prst="rect">
            <a:avLst/>
          </a:prstGeom>
        </p:spPr>
        <p:txBody>
          <a:bodyPr lIns="144000" tIns="144000">
            <a:normAutofit/>
            <a:scene3d>
              <a:camera prst="orthographicFront"/>
              <a:lightRig rig="threePt" dir="t"/>
            </a:scene3d>
            <a:sp3d prstMaterial="metal">
              <a:bevelT w="31750" h="6350"/>
              <a:extrusionClr>
                <a:schemeClr val="tx1"/>
              </a:extrusionClr>
              <a:contourClr>
                <a:schemeClr val="tx1"/>
              </a:contourClr>
            </a:sp3d>
          </a:bodyPr>
          <a:lstStyle>
            <a:lvl1pPr>
              <a:buClr>
                <a:srgbClr val="FFC000"/>
              </a:buClr>
              <a:buSzPct val="70000"/>
              <a:buFont typeface="Wingdings 2" pitchFamily="18" charset="2"/>
              <a:buChar char="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1pPr>
            <a:lvl2pPr marL="756000">
              <a:buClr>
                <a:srgbClr val="FFC000"/>
              </a:buClr>
              <a:buSzPct val="70000"/>
              <a:buFont typeface="Wingdings 2" pitchFamily="18" charset="2"/>
              <a:buChar char="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2pPr>
            <a:lvl3pPr marL="1019175" indent="-22860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3pPr>
            <a:lvl4pPr marL="1236663" indent="-209550">
              <a:buClr>
                <a:srgbClr val="FFC000"/>
              </a:buClr>
              <a:buSzPct val="90000"/>
              <a:buFont typeface="Verdana" pitchFamily="34" charset="0"/>
              <a:buChar char="-"/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4pPr>
            <a:lvl5pPr marL="1455738" indent="-209550">
              <a:buClr>
                <a:srgbClr val="FFC000"/>
              </a:buClr>
              <a:defRPr>
                <a:ln w="31750">
                  <a:noFill/>
                </a:ln>
                <a:effectLst>
                  <a:outerShdw blurRad="50800" dist="38100" dir="2700000" algn="tl" rotWithShape="0">
                    <a:prstClr val="black"/>
                  </a:outerShdw>
                </a:effectLst>
                <a:latin typeface="Calibr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title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124000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94967-73EE-4A75-A827-47B02327E0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ADD9CE-F701-461C-B89C-FFB43019984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04892-885C-4952-AB7F-4033DB81472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74B3E-777B-4A0F-8CA0-7C90F9FFFC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84AC6-BBE4-40F9-8123-1EEF9B763C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6B09E-6C07-4E8D-8FFB-2A03C4B2BCB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81A3E-06ED-4858-9E95-C47F753CD7E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CF1E95-6F33-49A8-81B6-573098CE38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 předlohy nadpisů.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Klepnutím lze upravit styly předlohy textu.</a:t>
            </a:r>
          </a:p>
          <a:p>
            <a:pPr lvl="1"/>
            <a:r>
              <a:rPr lang="en-US" altLang="en-US" smtClean="0"/>
              <a:t>Druhá úroveň</a:t>
            </a:r>
          </a:p>
          <a:p>
            <a:pPr lvl="2"/>
            <a:r>
              <a:rPr lang="en-US" altLang="en-US" smtClean="0"/>
              <a:t>Třetí úroveň</a:t>
            </a:r>
          </a:p>
          <a:p>
            <a:pPr lvl="3"/>
            <a:r>
              <a:rPr lang="en-US" altLang="en-US" smtClean="0"/>
              <a:t>Čtvrtá úroveň</a:t>
            </a:r>
          </a:p>
          <a:p>
            <a:pPr lvl="4"/>
            <a:r>
              <a:rPr lang="en-US" altLang="en-US" smtClean="0"/>
              <a:t>Pátá úroveň</a:t>
            </a:r>
          </a:p>
        </p:txBody>
      </p:sp>
      <p:sp>
        <p:nvSpPr>
          <p:cNvPr id="59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9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Garamond" pitchFamily="18" charset="0"/>
              </a:defRPr>
            </a:lvl1pPr>
          </a:lstStyle>
          <a:p>
            <a:pPr>
              <a:defRPr/>
            </a:pPr>
            <a:fld id="{7DD9C3A3-A5F7-4232-B253-D7CE550980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9399" name="Freeform 7"/>
          <p:cNvSpPr>
            <a:spLocks noChangeArrowheads="1"/>
          </p:cNvSpPr>
          <p:nvPr/>
        </p:nvSpPr>
        <p:spPr bwMode="auto">
          <a:xfrm>
            <a:off x="381000" y="228600"/>
            <a:ext cx="82296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0" name="Line 8"/>
          <p:cNvSpPr>
            <a:spLocks noChangeShapeType="1"/>
          </p:cNvSpPr>
          <p:nvPr/>
        </p:nvSpPr>
        <p:spPr bwMode="auto">
          <a:xfrm>
            <a:off x="457200" y="61722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9401" name="Rectangle 9"/>
          <p:cNvSpPr>
            <a:spLocks noChangeArrowheads="1"/>
          </p:cNvSpPr>
          <p:nvPr userDrawn="1"/>
        </p:nvSpPr>
        <p:spPr bwMode="auto">
          <a:xfrm>
            <a:off x="395288" y="6092825"/>
            <a:ext cx="8353425" cy="144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70" r:id="rId14"/>
    <p:sldLayoutId id="2147483771" r:id="rId15"/>
    <p:sldLayoutId id="2147483772" r:id="rId16"/>
    <p:sldLayoutId id="2147483773" r:id="rId17"/>
    <p:sldLayoutId id="2147483775" r:id="rId18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Georg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200">
          <a:solidFill>
            <a:schemeClr val="tx1"/>
          </a:solidFill>
          <a:latin typeface="+mn-lt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 sz="2000">
          <a:solidFill>
            <a:schemeClr val="tx1"/>
          </a:solidFill>
          <a:latin typeface="+mn-lt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xkrivanj@fel.cvut.cz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wmf"/><Relationship Id="rId4" Type="http://schemas.openxmlformats.org/officeDocument/2006/relationships/image" Target="../media/image4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1524000"/>
            <a:ext cx="82296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Computer Graphics </a:t>
            </a:r>
            <a:r>
              <a:rPr lang="cs-CZ" b="1" dirty="0" smtClean="0"/>
              <a:t>III</a:t>
            </a:r>
            <a:r>
              <a:rPr lang="cs-CZ" b="1" dirty="0" smtClean="0"/>
              <a:t/>
            </a:r>
            <a:br>
              <a:rPr lang="cs-CZ" b="1" dirty="0" smtClean="0"/>
            </a:br>
            <a:r>
              <a:rPr lang="en-US" b="1" dirty="0" smtClean="0"/>
              <a:t>Introduction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cs-CZ" sz="2000" dirty="0" smtClean="0"/>
              <a:t>Jaroslav Křivánek, MFF UK</a:t>
            </a:r>
          </a:p>
          <a:p>
            <a:pPr eaLnBrk="1" hangingPunct="1"/>
            <a:r>
              <a:rPr lang="en-US" sz="2000" dirty="0" smtClean="0">
                <a:hlinkClick r:id="rId2"/>
              </a:rPr>
              <a:t>Jaroslav.Krivanek@mff.cuni.cz</a:t>
            </a:r>
            <a:endParaRPr lang="en-US" sz="2000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765"/>
          <a:stretch/>
        </p:blipFill>
        <p:spPr bwMode="auto">
          <a:xfrm>
            <a:off x="-36512" y="11687"/>
            <a:ext cx="5712378" cy="6790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ovéPole 7"/>
          <p:cNvSpPr txBox="1"/>
          <p:nvPr/>
        </p:nvSpPr>
        <p:spPr>
          <a:xfrm>
            <a:off x="5768366" y="6155887"/>
            <a:ext cx="3375634" cy="646331"/>
          </a:xfrm>
          <a:prstGeom prst="rect">
            <a:avLst/>
          </a:prstGeom>
          <a:solidFill>
            <a:schemeClr val="tx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Image created by </a:t>
            </a:r>
            <a:r>
              <a:rPr lang="en-US" i="1" dirty="0" err="1" smtClean="0">
                <a:solidFill>
                  <a:schemeClr val="bg1"/>
                </a:solidFill>
                <a:latin typeface="+mj-lt"/>
              </a:rPr>
              <a:t>Weta</a:t>
            </a:r>
            <a:r>
              <a:rPr lang="en-US" i="1" dirty="0" smtClean="0">
                <a:solidFill>
                  <a:schemeClr val="bg1"/>
                </a:solidFill>
                <a:latin typeface="+mj-lt"/>
              </a:rPr>
              <a:t> Digital</a:t>
            </a:r>
          </a:p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© 20</a:t>
            </a:r>
            <a:r>
              <a:rPr lang="en-US" baseline="30000" dirty="0" smtClean="0">
                <a:solidFill>
                  <a:schemeClr val="bg1"/>
                </a:solidFill>
                <a:latin typeface="+mj-lt"/>
              </a:rPr>
              <a:t>th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Century Fox</a:t>
            </a:r>
            <a:endParaRPr lang="cs-CZ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0141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4100" name="Picture 4" descr="http://vignette1.wikia.nocookie.net/lotr/images/8/89/SmaugDestroyingLakeTown.jpg/revision/latest?cb=2014080223023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8" y="-1"/>
            <a:ext cx="8750970" cy="6883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45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Obdélník 5"/>
          <p:cNvSpPr/>
          <p:nvPr/>
        </p:nvSpPr>
        <p:spPr>
          <a:xfrm>
            <a:off x="4892285" y="4774168"/>
            <a:ext cx="4216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vimeo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&gt;&gt; “</a:t>
            </a:r>
            <a:r>
              <a:rPr lang="cs-CZ" b="1" dirty="0" err="1" smtClean="0">
                <a:solidFill>
                  <a:schemeClr val="bg1"/>
                </a:solidFill>
                <a:latin typeface="+mj-lt"/>
              </a:rPr>
              <a:t>The</a:t>
            </a:r>
            <a:r>
              <a:rPr lang="cs-CZ" b="1" dirty="0" smtClean="0">
                <a:solidFill>
                  <a:schemeClr val="bg1"/>
                </a:solidFill>
                <a:latin typeface="+mj-lt"/>
              </a:rPr>
              <a:t> Great </a:t>
            </a:r>
            <a:r>
              <a:rPr lang="cs-CZ" b="1" dirty="0" err="1" smtClean="0">
                <a:solidFill>
                  <a:schemeClr val="bg1"/>
                </a:solidFill>
                <a:latin typeface="+mj-lt"/>
              </a:rPr>
              <a:t>Gatsby</a:t>
            </a:r>
            <a:r>
              <a:rPr lang="cs-CZ" b="1" dirty="0" smtClean="0">
                <a:solidFill>
                  <a:schemeClr val="bg1"/>
                </a:solidFill>
                <a:latin typeface="+mj-lt"/>
              </a:rPr>
              <a:t> VFX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”</a:t>
            </a:r>
            <a:endParaRPr lang="cs-CZ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90885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0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/>
        </p:nvSpPr>
        <p:spPr>
          <a:xfrm>
            <a:off x="4892285" y="4774168"/>
            <a:ext cx="4216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 smtClean="0">
                <a:solidFill>
                  <a:schemeClr val="bg1"/>
                </a:solidFill>
                <a:latin typeface="+mj-lt"/>
              </a:rPr>
              <a:t>vimeo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 &gt;&gt; “</a:t>
            </a:r>
            <a:r>
              <a:rPr lang="cs-CZ" b="1" dirty="0" err="1" smtClean="0">
                <a:solidFill>
                  <a:schemeClr val="bg1"/>
                </a:solidFill>
                <a:latin typeface="+mj-lt"/>
              </a:rPr>
              <a:t>The</a:t>
            </a:r>
            <a:r>
              <a:rPr lang="cs-CZ" b="1" dirty="0" smtClean="0">
                <a:solidFill>
                  <a:schemeClr val="bg1"/>
                </a:solidFill>
                <a:latin typeface="+mj-lt"/>
              </a:rPr>
              <a:t> Great </a:t>
            </a:r>
            <a:r>
              <a:rPr lang="cs-CZ" b="1" dirty="0" err="1" smtClean="0">
                <a:solidFill>
                  <a:schemeClr val="bg1"/>
                </a:solidFill>
                <a:latin typeface="+mj-lt"/>
              </a:rPr>
              <a:t>Gatsby</a:t>
            </a:r>
            <a:r>
              <a:rPr lang="cs-CZ" b="1" dirty="0" smtClean="0">
                <a:solidFill>
                  <a:schemeClr val="bg1"/>
                </a:solidFill>
                <a:latin typeface="+mj-lt"/>
              </a:rPr>
              <a:t> VFX</a:t>
            </a:r>
            <a:r>
              <a:rPr lang="en-US" b="1" dirty="0" smtClean="0">
                <a:solidFill>
                  <a:schemeClr val="bg1"/>
                </a:solidFill>
                <a:latin typeface="+mj-lt"/>
              </a:rPr>
              <a:t>”</a:t>
            </a:r>
            <a:endParaRPr lang="cs-CZ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0984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69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61545" y="1124744"/>
            <a:ext cx="2870895" cy="254496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0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6741" y="3830836"/>
            <a:ext cx="4227091" cy="303609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1" name="Picture 5"/>
          <p:cNvPicPr>
            <a:picLocks noChangeArrowheads="1"/>
          </p:cNvPicPr>
          <p:nvPr/>
        </p:nvPicPr>
        <p:blipFill>
          <a:blip r:embed="rId5" cstate="print"/>
          <a:srcRect t="3099" b="5029"/>
          <a:stretch>
            <a:fillRect/>
          </a:stretch>
        </p:blipFill>
        <p:spPr bwMode="auto">
          <a:xfrm>
            <a:off x="-36512" y="2204864"/>
            <a:ext cx="5116712" cy="37326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9705" name="Picture 9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74211" y="6592342"/>
            <a:ext cx="1116211" cy="23552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9706" name="Rectangle 10"/>
          <p:cNvSpPr>
            <a:spLocks/>
          </p:cNvSpPr>
          <p:nvPr/>
        </p:nvSpPr>
        <p:spPr bwMode="auto">
          <a:xfrm>
            <a:off x="4784415" y="6581180"/>
            <a:ext cx="2955937" cy="200055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300" dirty="0">
                <a:solidFill>
                  <a:schemeClr val="bg1"/>
                </a:solidFill>
                <a:latin typeface="+mn-lt"/>
                <a:ea typeface="Gill Sans" charset="0"/>
                <a:cs typeface="Gill Sans" charset="0"/>
              </a:rPr>
              <a:t>Images courtesy of Walt Disney Pictures</a:t>
            </a:r>
          </a:p>
        </p:txBody>
      </p:sp>
      <p:sp>
        <p:nvSpPr>
          <p:cNvPr id="12" name="Title 3"/>
          <p:cNvSpPr txBox="1">
            <a:spLocks/>
          </p:cNvSpPr>
          <p:nvPr/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Path</a:t>
            </a:r>
            <a:r>
              <a:rPr kumimoji="0" lang="cs-CZ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1" i="0" u="none" strike="noStrike" kern="0" cap="none" spc="0" normalizeH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tracing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(Arnold renderer)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Rectangle 10"/>
          <p:cNvSpPr>
            <a:spLocks/>
          </p:cNvSpPr>
          <p:nvPr/>
        </p:nvSpPr>
        <p:spPr bwMode="auto">
          <a:xfrm>
            <a:off x="457200" y="1510045"/>
            <a:ext cx="3794308" cy="338554"/>
          </a:xfrm>
          <a:prstGeom prst="rect">
            <a:avLst/>
          </a:prstGeom>
          <a:noFill/>
          <a:ln w="12700">
            <a:noFill/>
            <a:miter lim="800000"/>
            <a:headEnd type="none" w="med" len="med"/>
            <a:tailEnd type="none" w="med" len="med"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2200" dirty="0" smtClean="0">
                <a:latin typeface="+mn-lt"/>
                <a:ea typeface="Gill Sans" charset="0"/>
                <a:cs typeface="Gill Sans" charset="0"/>
              </a:rPr>
              <a:t>Alice in the Wonderland, 2010</a:t>
            </a:r>
            <a:endParaRPr lang="en-US" sz="2200" dirty="0">
              <a:latin typeface="+mn-lt"/>
              <a:ea typeface="Gill Sans" charset="0"/>
              <a:cs typeface="Gill Sans" charset="0"/>
            </a:endParaRPr>
          </a:p>
        </p:txBody>
      </p:sp>
      <p:sp>
        <p:nvSpPr>
          <p:cNvPr id="14" name="Zástupný symbol pro zápatí 13"/>
          <p:cNvSpPr>
            <a:spLocks noGrp="1"/>
          </p:cNvSpPr>
          <p:nvPr>
            <p:ph type="ftr" sz="quarter" idx="11"/>
          </p:nvPr>
        </p:nvSpPr>
        <p:spPr>
          <a:xfrm>
            <a:off x="380256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 dirty="0" smtClean="0"/>
              <a:t>CG III (NPGR010) – J. </a:t>
            </a:r>
            <a:r>
              <a:rPr lang="en-US" altLang="en-US" dirty="0" err="1" smtClean="0"/>
              <a:t>Křivánek</a:t>
            </a:r>
            <a:r>
              <a:rPr lang="en-US" altLang="en-US" dirty="0" smtClean="0"/>
              <a:t> 2015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22062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Point-based</a:t>
            </a:r>
            <a:r>
              <a:rPr lang="cs-CZ" dirty="0" smtClean="0"/>
              <a:t> </a:t>
            </a:r>
            <a:r>
              <a:rPr lang="en-US" dirty="0" smtClean="0"/>
              <a:t>global illumination:</a:t>
            </a:r>
            <a:br>
              <a:rPr lang="en-US" dirty="0" smtClean="0"/>
            </a:br>
            <a:r>
              <a:rPr lang="en-US" dirty="0" smtClean="0"/>
              <a:t>“Up”</a:t>
            </a:r>
            <a:endParaRPr lang="en-US" dirty="0"/>
          </a:p>
        </p:txBody>
      </p:sp>
      <p:pic>
        <p:nvPicPr>
          <p:cNvPr id="942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888" y="1792069"/>
            <a:ext cx="78962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620072" y="5705495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© Pixar Animation  Studios</a:t>
            </a:r>
            <a:br>
              <a:rPr lang="en-US" sz="1600" dirty="0" smtClean="0">
                <a:solidFill>
                  <a:schemeClr val="bg1"/>
                </a:solidFill>
                <a:latin typeface="+mn-lt"/>
              </a:rPr>
            </a:b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Image credit: Per Christensen 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904418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Algorithm: POINT-BASED GI</a:t>
            </a:r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Point-based</a:t>
            </a:r>
            <a:r>
              <a:rPr lang="cs-CZ" dirty="0" smtClean="0"/>
              <a:t> </a:t>
            </a:r>
            <a:r>
              <a:rPr lang="en-US" dirty="0"/>
              <a:t>global </a:t>
            </a:r>
            <a:r>
              <a:rPr lang="en-US" dirty="0" smtClean="0"/>
              <a:t>illumination</a:t>
            </a:r>
            <a:r>
              <a:rPr lang="cs-CZ" dirty="0" smtClean="0"/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“</a:t>
            </a:r>
            <a:r>
              <a:rPr lang="en-US" dirty="0" smtClean="0"/>
              <a:t>Toy Story 3</a:t>
            </a:r>
            <a:r>
              <a:rPr lang="en-US" dirty="0" smtClean="0"/>
              <a:t>”</a:t>
            </a:r>
            <a:endParaRPr lang="en-US" dirty="0"/>
          </a:p>
        </p:txBody>
      </p:sp>
      <p:pic>
        <p:nvPicPr>
          <p:cNvPr id="9625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9200" y="1715868"/>
            <a:ext cx="7905600" cy="445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5715000" y="6211669"/>
            <a:ext cx="3200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+mn-lt"/>
              </a:rPr>
              <a:t>© Pixar Animation  Studios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Image credit: Per Christensen </a:t>
            </a:r>
            <a:endParaRPr lang="en-US" sz="1600" dirty="0">
              <a:latin typeface="+mn-l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00957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!SGI\ZALOHA\2011\logo-cgg\color-on-transparent-300dp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196397"/>
            <a:ext cx="7776864" cy="4176819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88859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Graphics Group</a:t>
            </a:r>
            <a:endParaRPr lang="cs-C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 dirty="0"/>
          </a:p>
        </p:txBody>
      </p:sp>
      <p:pic>
        <p:nvPicPr>
          <p:cNvPr id="6" name="Content Placeholder 5" descr="D:\!images\fotky\2011-12-08-cgg\Skupinova-2011-12-0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/>
          <a:srcRect l="2333" r="4350"/>
          <a:stretch/>
        </p:blipFill>
        <p:spPr bwMode="auto">
          <a:xfrm>
            <a:off x="432048" y="980728"/>
            <a:ext cx="8388424" cy="5627221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7410" name="Picture 2" descr="http://cgg.mff.cuni.cz/%7Ehosek/profile_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2614109"/>
            <a:ext cx="533722" cy="640467"/>
          </a:xfrm>
          <a:prstGeom prst="rect">
            <a:avLst/>
          </a:prstGeom>
          <a:noFill/>
        </p:spPr>
      </p:pic>
      <p:pic>
        <p:nvPicPr>
          <p:cNvPr id="17412" name="Picture 4" descr="http://cgg.mff.cuni.cz/%7Ekadlecek/profile_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43808" y="2542101"/>
            <a:ext cx="504056" cy="604868"/>
          </a:xfrm>
          <a:prstGeom prst="rect">
            <a:avLst/>
          </a:prstGeom>
          <a:noFill/>
        </p:spPr>
      </p:pic>
      <p:pic>
        <p:nvPicPr>
          <p:cNvPr id="17414" name="Picture 6" descr="http://cgg.mff.cuni.cz/%7Ekahoun/profile_phot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5576" y="2182061"/>
            <a:ext cx="540060" cy="648072"/>
          </a:xfrm>
          <a:prstGeom prst="rect">
            <a:avLst/>
          </a:prstGeom>
          <a:noFill/>
        </p:spPr>
      </p:pic>
      <p:pic>
        <p:nvPicPr>
          <p:cNvPr id="17416" name="Picture 8" descr="http://cgg.mff.cuni.cz/%7Ekmoch/profile_phot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3728" y="2110053"/>
            <a:ext cx="540060" cy="648072"/>
          </a:xfrm>
          <a:prstGeom prst="rect">
            <a:avLst/>
          </a:prstGeom>
          <a:noFill/>
        </p:spPr>
      </p:pic>
      <p:pic>
        <p:nvPicPr>
          <p:cNvPr id="17418" name="Picture 10" descr="http://cgg.mff.cuni.cz/%7Esik/profile_phot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20272" y="3046157"/>
            <a:ext cx="504056" cy="6048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15180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Graphics@CUNI</a:t>
            </a:r>
            <a:r>
              <a:rPr lang="en-US" dirty="0" smtClean="0"/>
              <a:t> – Faculty</a:t>
            </a:r>
            <a:endParaRPr lang="en-US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 dirty="0"/>
          </a:p>
        </p:txBody>
      </p:sp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916832"/>
            <a:ext cx="1714569" cy="2150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6089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2924944"/>
            <a:ext cx="2088232" cy="2058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6091" name="Picture 11" descr="http://cgg.mff.cuni.cz/%7Ewilkie/Website/Home_files/shapeimage_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1772816"/>
            <a:ext cx="1800200" cy="2465244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3" name="TextovéPole 12"/>
          <p:cNvSpPr txBox="1"/>
          <p:nvPr/>
        </p:nvSpPr>
        <p:spPr>
          <a:xfrm>
            <a:off x="1043608" y="4293096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Alex Wilkie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3635896" y="5085184"/>
            <a:ext cx="1609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+mn-lt"/>
              </a:rPr>
              <a:t>Pep</a:t>
            </a:r>
            <a:r>
              <a:rPr lang="cs-CZ" dirty="0" err="1" smtClean="0">
                <a:latin typeface="+mn-lt"/>
              </a:rPr>
              <a:t>ča</a:t>
            </a:r>
            <a:r>
              <a:rPr lang="cs-CZ" dirty="0" smtClean="0">
                <a:latin typeface="+mn-lt"/>
              </a:rPr>
              <a:t> Pelikán</a:t>
            </a:r>
            <a:endParaRPr lang="en-US" dirty="0" smtClean="0">
              <a:latin typeface="+mn-lt"/>
            </a:endParaRPr>
          </a:p>
        </p:txBody>
      </p:sp>
      <p:sp>
        <p:nvSpPr>
          <p:cNvPr id="15" name="TextovéPole 14"/>
          <p:cNvSpPr txBox="1"/>
          <p:nvPr/>
        </p:nvSpPr>
        <p:spPr>
          <a:xfrm>
            <a:off x="6372200" y="4149080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+mn-lt"/>
              </a:rPr>
              <a:t>Jarda Křivánek</a:t>
            </a:r>
            <a:endParaRPr lang="en-US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67633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en-US" b="1" dirty="0" smtClean="0"/>
              <a:t>Image synthesis </a:t>
            </a:r>
            <a:r>
              <a:rPr lang="cs-CZ" b="1" dirty="0" smtClean="0"/>
              <a:t>(</a:t>
            </a:r>
            <a:r>
              <a:rPr lang="en-US" b="1" dirty="0" smtClean="0"/>
              <a:t>rendering</a:t>
            </a:r>
            <a:r>
              <a:rPr lang="cs-CZ" b="1" dirty="0" smtClean="0"/>
              <a:t>)</a:t>
            </a:r>
            <a:endParaRPr lang="fr-FR" b="1" dirty="0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34540" y="4743400"/>
            <a:ext cx="3954975" cy="96948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2200" dirty="0" smtClean="0"/>
              <a:t>Create an </a:t>
            </a:r>
            <a:r>
              <a:rPr lang="en-US" sz="2200" dirty="0" smtClean="0"/>
              <a:t>image </a:t>
            </a:r>
            <a:br>
              <a:rPr lang="en-US" sz="2200" dirty="0" smtClean="0"/>
            </a:br>
            <a:r>
              <a:rPr lang="en-US" sz="2200" dirty="0" smtClean="0"/>
              <a:t>(t</a:t>
            </a:r>
            <a:r>
              <a:rPr lang="en-US" sz="2200" dirty="0" smtClean="0"/>
              <a:t>hat looks like reality)</a:t>
            </a:r>
            <a:endParaRPr lang="en-US" sz="2200" dirty="0" smtClean="0"/>
          </a:p>
          <a:p>
            <a:pPr algn="ctr" eaLnBrk="1" hangingPunct="1"/>
            <a:endParaRPr lang="en-US" sz="2200" dirty="0" smtClean="0"/>
          </a:p>
          <a:p>
            <a:pPr algn="ctr" eaLnBrk="1" hangingPunct="1"/>
            <a:endParaRPr lang="fr-FR" sz="2200" dirty="0" smtClean="0"/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181869" y="4725144"/>
            <a:ext cx="3876476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200" dirty="0" smtClean="0">
                <a:latin typeface="+mn-lt"/>
              </a:rPr>
              <a:t>Given a scene  description</a:t>
            </a:r>
            <a:endParaRPr lang="en-US" sz="22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2200" dirty="0">
              <a:latin typeface="+mn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 dirty="0"/>
          </a:p>
        </p:txBody>
      </p:sp>
      <p:grpSp>
        <p:nvGrpSpPr>
          <p:cNvPr id="10" name="Skupina 9"/>
          <p:cNvGrpSpPr/>
          <p:nvPr/>
        </p:nvGrpSpPr>
        <p:grpSpPr>
          <a:xfrm>
            <a:off x="181869" y="2305049"/>
            <a:ext cx="8807647" cy="2174237"/>
            <a:chOff x="154086" y="1405625"/>
            <a:chExt cx="8807647" cy="2174237"/>
          </a:xfrm>
        </p:grpSpPr>
        <p:sp>
          <p:nvSpPr>
            <p:cNvPr id="11" name="Right Arrow 7"/>
            <p:cNvSpPr/>
            <p:nvPr/>
          </p:nvSpPr>
          <p:spPr bwMode="auto">
            <a:xfrm>
              <a:off x="4229334" y="2226043"/>
              <a:ext cx="609600" cy="5334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6758" y="1413938"/>
              <a:ext cx="3954975" cy="21576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6" y="1405625"/>
              <a:ext cx="3876476" cy="21742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34806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Vertex Connection &amp; Merging (VCM)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33264" y="1600200"/>
            <a:ext cx="8229600" cy="4530725"/>
          </a:xfrm>
        </p:spPr>
        <p:txBody>
          <a:bodyPr/>
          <a:lstStyle/>
          <a:p>
            <a:endParaRPr lang="cs-CZ" dirty="0"/>
          </a:p>
        </p:txBody>
      </p:sp>
      <p:pic>
        <p:nvPicPr>
          <p:cNvPr id="1027" name="Picture 3" descr="D:\devel\2013-ltscourse\slides-jk\30min\VCM_30min.png"/>
          <p:cNvPicPr>
            <a:picLocks noChangeAspect="1" noChangeArrowheads="1"/>
          </p:cNvPicPr>
          <p:nvPr/>
        </p:nvPicPr>
        <p:blipFill>
          <a:blip r:embed="rId3" cstate="print"/>
          <a:srcRect l="31722" r="14419"/>
          <a:stretch>
            <a:fillRect/>
          </a:stretch>
        </p:blipFill>
        <p:spPr bwMode="auto">
          <a:xfrm>
            <a:off x="96706" y="1976933"/>
            <a:ext cx="2891118" cy="4025954"/>
          </a:xfrm>
          <a:prstGeom prst="rect">
            <a:avLst/>
          </a:prstGeom>
          <a:noFill/>
          <a:ln w="57150"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8" name="Picture 4" descr="D:\devel\2013-ltscourse\slides-jk\30min\PPM_30min.png"/>
          <p:cNvPicPr>
            <a:picLocks noChangeAspect="1" noChangeArrowheads="1"/>
          </p:cNvPicPr>
          <p:nvPr/>
        </p:nvPicPr>
        <p:blipFill>
          <a:blip r:embed="rId4" cstate="print"/>
          <a:srcRect l="31722" r="14419"/>
          <a:stretch>
            <a:fillRect/>
          </a:stretch>
        </p:blipFill>
        <p:spPr bwMode="auto">
          <a:xfrm>
            <a:off x="6156176" y="1976933"/>
            <a:ext cx="2891118" cy="40259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29" name="Picture 5" descr="D:\devel\2013-ltscourse\slides-jk\30min\BPT_30min.png"/>
          <p:cNvPicPr>
            <a:picLocks noChangeAspect="1" noChangeArrowheads="1"/>
          </p:cNvPicPr>
          <p:nvPr/>
        </p:nvPicPr>
        <p:blipFill>
          <a:blip r:embed="rId5" cstate="print"/>
          <a:srcRect l="31722" r="14419"/>
          <a:stretch>
            <a:fillRect/>
          </a:stretch>
        </p:blipFill>
        <p:spPr bwMode="auto">
          <a:xfrm>
            <a:off x="3126441" y="1976933"/>
            <a:ext cx="2891118" cy="402595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ovéPole 9"/>
          <p:cNvSpPr txBox="1"/>
          <p:nvPr/>
        </p:nvSpPr>
        <p:spPr>
          <a:xfrm>
            <a:off x="206166" y="5431199"/>
            <a:ext cx="2853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VCM</a:t>
            </a:r>
            <a:r>
              <a:rPr lang="cs-CZ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(new)</a:t>
            </a:r>
            <a:endParaRPr lang="cs-CZ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868976" y="5431199"/>
            <a:ext cx="1173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BPT</a:t>
            </a:r>
            <a:endParaRPr lang="cs-CZ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7776592" y="5431199"/>
            <a:ext cx="13051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PPM</a:t>
            </a:r>
            <a:endParaRPr lang="cs-CZ" sz="3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6" name="Zástupný symbol pro zápatí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 dirty="0"/>
          </a:p>
        </p:txBody>
      </p:sp>
      <p:sp>
        <p:nvSpPr>
          <p:cNvPr id="13" name="TextovéPole 12"/>
          <p:cNvSpPr txBox="1"/>
          <p:nvPr/>
        </p:nvSpPr>
        <p:spPr>
          <a:xfrm>
            <a:off x="483740" y="1043444"/>
            <a:ext cx="2735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smtClean="0">
                <a:latin typeface="+mn-lt"/>
              </a:rPr>
              <a:t>SIGGRAPH Asia 2012</a:t>
            </a:r>
            <a:endParaRPr lang="en-US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65306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rendering of volumetric media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 dirty="0"/>
          </a:p>
        </p:txBody>
      </p:sp>
      <p:pic>
        <p:nvPicPr>
          <p:cNvPr id="1026" name="Picture 2" descr="D:\devel\2014-BeamVertexMIS\paper\images\still life\referenceWithSpecular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543" y="1628800"/>
            <a:ext cx="8296922" cy="466701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/>
          <p:cNvSpPr txBox="1"/>
          <p:nvPr/>
        </p:nvSpPr>
        <p:spPr>
          <a:xfrm>
            <a:off x="488422" y="1043444"/>
            <a:ext cx="2169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+mn-lt"/>
              </a:rPr>
              <a:t>SIGGRAPH 2014</a:t>
            </a:r>
            <a:endParaRPr lang="en-US" b="1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29311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RPS 18 Available Now!"/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700808"/>
            <a:ext cx="261693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Our work in </a:t>
            </a:r>
            <a:r>
              <a:rPr lang="en-US" b="1" dirty="0" smtClean="0"/>
              <a:t>production</a:t>
            </a:r>
            <a:endParaRPr lang="en-US" b="1" dirty="0"/>
          </a:p>
        </p:txBody>
      </p:sp>
      <p:pic>
        <p:nvPicPr>
          <p:cNvPr id="6" name="Picture 4" descr="http://www.3dvf.com/forum/static/images/vignette/1/178/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628800"/>
            <a:ext cx="2101215" cy="108012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298" name="Picture 2" descr="http://upload.wikimedia.org/wikipedia/en/c/ca/Weta-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4" y="3789040"/>
            <a:ext cx="2197596" cy="2354567"/>
          </a:xfrm>
          <a:prstGeom prst="rect">
            <a:avLst/>
          </a:prstGeom>
          <a:noFill/>
        </p:spPr>
      </p:pic>
      <p:pic>
        <p:nvPicPr>
          <p:cNvPr id="8" name="Picture 4" descr="Corona Render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32" y="4585323"/>
            <a:ext cx="35814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3984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2050" name="Picture 2" descr="https://i.gyazo.com/48c62735c08aa0e94dfacfd5e9af33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28" y="35496"/>
            <a:ext cx="7668344" cy="6876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orona Render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409700" y="1445196"/>
            <a:ext cx="35814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639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Image synthesis – A gentle intro</a:t>
            </a:r>
            <a:endParaRPr lang="en-US" b="1" dirty="0"/>
          </a:p>
        </p:txBody>
      </p:sp>
      <p:sp>
        <p:nvSpPr>
          <p:cNvPr id="6" name="Podnadpis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21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en-US" b="1" dirty="0" smtClean="0"/>
              <a:t>Image synthesis </a:t>
            </a:r>
            <a:r>
              <a:rPr lang="cs-CZ" b="1" dirty="0" smtClean="0"/>
              <a:t>(</a:t>
            </a:r>
            <a:r>
              <a:rPr lang="en-US" b="1" dirty="0" smtClean="0"/>
              <a:t>rendering</a:t>
            </a:r>
            <a:r>
              <a:rPr lang="cs-CZ" b="1" dirty="0" smtClean="0"/>
              <a:t>)</a:t>
            </a:r>
            <a:endParaRPr lang="fr-FR" b="1" dirty="0" smtClean="0"/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034540" y="4743400"/>
            <a:ext cx="3954975" cy="969488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en-US" sz="2200" dirty="0" smtClean="0"/>
              <a:t>Create an </a:t>
            </a:r>
            <a:r>
              <a:rPr lang="en-US" sz="2200" dirty="0" smtClean="0"/>
              <a:t>image </a:t>
            </a:r>
            <a:br>
              <a:rPr lang="en-US" sz="2200" dirty="0" smtClean="0"/>
            </a:br>
            <a:r>
              <a:rPr lang="en-US" sz="2200" dirty="0" smtClean="0"/>
              <a:t>(t</a:t>
            </a:r>
            <a:r>
              <a:rPr lang="en-US" sz="2200" dirty="0" smtClean="0"/>
              <a:t>hat looks like reality)</a:t>
            </a:r>
            <a:endParaRPr lang="en-US" sz="2200" dirty="0" smtClean="0"/>
          </a:p>
          <a:p>
            <a:pPr algn="ctr" eaLnBrk="1" hangingPunct="1"/>
            <a:endParaRPr lang="en-US" sz="2200" dirty="0" smtClean="0"/>
          </a:p>
          <a:p>
            <a:pPr algn="ctr" eaLnBrk="1" hangingPunct="1"/>
            <a:endParaRPr lang="fr-FR" sz="2200" dirty="0" smtClean="0"/>
          </a:p>
        </p:txBody>
      </p:sp>
      <p:sp>
        <p:nvSpPr>
          <p:cNvPr id="1031" name="Rectangle 6"/>
          <p:cNvSpPr>
            <a:spLocks noChangeArrowheads="1"/>
          </p:cNvSpPr>
          <p:nvPr/>
        </p:nvSpPr>
        <p:spPr bwMode="auto">
          <a:xfrm>
            <a:off x="181869" y="4725144"/>
            <a:ext cx="3876476" cy="160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None/>
            </a:pPr>
            <a:r>
              <a:rPr lang="en-US" sz="2200" dirty="0" smtClean="0">
                <a:latin typeface="+mn-lt"/>
              </a:rPr>
              <a:t>Given a scene  description</a:t>
            </a:r>
            <a:endParaRPr lang="en-US" sz="22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en-US" sz="2200" dirty="0">
              <a:latin typeface="+mn-lt"/>
            </a:endParaRPr>
          </a:p>
          <a:p>
            <a:pPr marL="342900" indent="-342900" algn="ctr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endParaRPr lang="fr-FR" sz="2200" dirty="0">
              <a:latin typeface="+mn-lt"/>
            </a:endParaRPr>
          </a:p>
        </p:txBody>
      </p:sp>
      <p:sp>
        <p:nvSpPr>
          <p:cNvPr id="9" name="Zástupný symbol pro zápatí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 dirty="0"/>
          </a:p>
        </p:txBody>
      </p:sp>
      <p:grpSp>
        <p:nvGrpSpPr>
          <p:cNvPr id="10" name="Skupina 9"/>
          <p:cNvGrpSpPr/>
          <p:nvPr/>
        </p:nvGrpSpPr>
        <p:grpSpPr>
          <a:xfrm>
            <a:off x="181869" y="2305049"/>
            <a:ext cx="8807647" cy="2174237"/>
            <a:chOff x="154086" y="1405625"/>
            <a:chExt cx="8807647" cy="2174237"/>
          </a:xfrm>
        </p:grpSpPr>
        <p:sp>
          <p:nvSpPr>
            <p:cNvPr id="11" name="Right Arrow 7"/>
            <p:cNvSpPr/>
            <p:nvPr/>
          </p:nvSpPr>
          <p:spPr bwMode="auto">
            <a:xfrm>
              <a:off x="4229334" y="2226043"/>
              <a:ext cx="609600" cy="5334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eaLnBrk="0" latinLnBrk="0" hangingPunct="0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lang="en-US" sz="2800" smtClean="0">
                <a:solidFill>
                  <a:schemeClr val="tx1"/>
                </a:solidFill>
              </a:endParaRPr>
            </a:p>
          </p:txBody>
        </p:sp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6758" y="1413938"/>
              <a:ext cx="3954975" cy="2157611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4086" y="1405625"/>
              <a:ext cx="3876476" cy="2174237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69071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Scene description</a:t>
            </a:r>
            <a:endParaRPr lang="en-US" dirty="0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853136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b="1" dirty="0" smtClean="0"/>
              <a:t>Geometr</a:t>
            </a:r>
            <a:r>
              <a:rPr lang="en-US" b="1" dirty="0" smtClean="0"/>
              <a:t>y</a:t>
            </a:r>
            <a:endParaRPr lang="cs-CZ" b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Where is which object and what shape does it have?</a:t>
            </a:r>
            <a:endParaRPr lang="cs-CZ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Usually represented by triangular meshes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Accessed via ray casting</a:t>
            </a: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Surface reflectance</a:t>
            </a:r>
            <a:endParaRPr lang="cs-CZ" b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Surface color</a:t>
            </a:r>
            <a:r>
              <a:rPr lang="cs-CZ" dirty="0" smtClean="0"/>
              <a:t>, </a:t>
            </a:r>
            <a:r>
              <a:rPr lang="en-US" dirty="0" smtClean="0"/>
              <a:t>glossiness</a:t>
            </a:r>
            <a:r>
              <a:rPr lang="cs-CZ" dirty="0" smtClean="0"/>
              <a:t>, </a:t>
            </a:r>
            <a:r>
              <a:rPr lang="en-US" dirty="0" smtClean="0"/>
              <a:t>transparency,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Mathematical model: the </a:t>
            </a:r>
            <a:r>
              <a:rPr lang="cs-CZ" dirty="0" smtClean="0"/>
              <a:t>BRDF</a:t>
            </a:r>
            <a:endParaRPr lang="en-US" dirty="0" smtClean="0"/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Light sources</a:t>
            </a:r>
            <a:endParaRPr lang="cs-CZ" b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Spatial and directional distribution of emitted light</a:t>
            </a:r>
            <a:endParaRPr lang="cs-CZ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Radiometr</a:t>
            </a:r>
            <a:r>
              <a:rPr lang="en-US" dirty="0" smtClean="0"/>
              <a:t>ic terms are used </a:t>
            </a:r>
            <a:r>
              <a:rPr lang="en-US" dirty="0" smtClean="0"/>
              <a:t>to describe this</a:t>
            </a:r>
            <a:endParaRPr lang="cs-CZ" b="1" dirty="0" smtClean="0"/>
          </a:p>
          <a:p>
            <a:pPr eaLnBrk="1" hangingPunct="1">
              <a:lnSpc>
                <a:spcPct val="90000"/>
              </a:lnSpc>
            </a:pPr>
            <a:r>
              <a:rPr lang="en-US" b="1" dirty="0" smtClean="0"/>
              <a:t>Camera </a:t>
            </a:r>
            <a:r>
              <a:rPr lang="cs-CZ" b="1" dirty="0" smtClean="0"/>
              <a:t>(</a:t>
            </a:r>
            <a:r>
              <a:rPr lang="en-US" b="1" dirty="0" smtClean="0"/>
              <a:t>sensor</a:t>
            </a:r>
            <a:r>
              <a:rPr lang="cs-CZ" b="1" dirty="0" smtClean="0"/>
              <a:t>)</a:t>
            </a:r>
            <a:endParaRPr lang="cs-CZ" b="1" dirty="0" smtClean="0"/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Position, orientation, type (perspective, spherical), 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 smtClean="0"/>
              <a:t>Mathematical model: the Measurement Equation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507288" cy="1139825"/>
          </a:xfrm>
        </p:spPr>
        <p:txBody>
          <a:bodyPr/>
          <a:lstStyle/>
          <a:p>
            <a:r>
              <a:rPr lang="en-US" dirty="0" smtClean="0"/>
              <a:t>Application of realistic image synthesis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en-US" dirty="0" smtClean="0"/>
              <a:t>Movie production</a:t>
            </a:r>
          </a:p>
          <a:p>
            <a:r>
              <a:rPr lang="en-US" dirty="0" smtClean="0"/>
              <a:t>Entertainment, games</a:t>
            </a:r>
            <a:endParaRPr lang="cs-CZ" dirty="0" smtClean="0"/>
          </a:p>
          <a:p>
            <a:r>
              <a:rPr lang="en-US" dirty="0" smtClean="0"/>
              <a:t>Industrial design</a:t>
            </a:r>
            <a:endParaRPr lang="cs-CZ" dirty="0" smtClean="0"/>
          </a:p>
          <a:p>
            <a:r>
              <a:rPr lang="en-US" dirty="0" smtClean="0"/>
              <a:t>Architecture</a:t>
            </a:r>
            <a:endParaRPr lang="cs-CZ" dirty="0" smtClean="0"/>
          </a:p>
          <a:p>
            <a:r>
              <a:rPr lang="en-US" dirty="0" smtClean="0"/>
              <a:t>Virtual showrooms</a:t>
            </a:r>
            <a:endParaRPr lang="cs-CZ" dirty="0" smtClean="0"/>
          </a:p>
          <a:p>
            <a:r>
              <a:rPr lang="cs-CZ" dirty="0" smtClean="0"/>
              <a:t>On-line </a:t>
            </a:r>
            <a:r>
              <a:rPr lang="en-US" dirty="0" smtClean="0"/>
              <a:t>commerce</a:t>
            </a:r>
            <a:endParaRPr lang="cs-CZ" dirty="0" smtClean="0"/>
          </a:p>
          <a:p>
            <a:r>
              <a:rPr lang="en-US" dirty="0" smtClean="0"/>
              <a:t>Cultural heritage</a:t>
            </a:r>
          </a:p>
          <a:p>
            <a:r>
              <a:rPr lang="en-US" dirty="0" smtClean="0"/>
              <a:t>Virtual and augmented reality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transport simulation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22" name="Zástupný symbol pro obsah 2"/>
          <p:cNvSpPr txBox="1">
            <a:spLocks/>
          </p:cNvSpPr>
          <p:nvPr/>
        </p:nvSpPr>
        <p:spPr>
          <a:xfrm>
            <a:off x="662880" y="1634579"/>
            <a:ext cx="8229600" cy="4530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</a:pPr>
            <a:endParaRPr lang="en-US" smtClean="0">
              <a:solidFill>
                <a:prstClr val="black"/>
              </a:solidFill>
              <a:latin typeface="Calibri"/>
            </a:endParaRPr>
          </a:p>
          <a:p>
            <a:pPr fontAlgn="auto">
              <a:spcAft>
                <a:spcPts val="0"/>
              </a:spcAft>
            </a:pP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3" name="Skupina 22"/>
          <p:cNvGrpSpPr/>
          <p:nvPr/>
        </p:nvGrpSpPr>
        <p:grpSpPr>
          <a:xfrm>
            <a:off x="4561656" y="1700808"/>
            <a:ext cx="3888432" cy="4320480"/>
            <a:chOff x="2285833" y="1743075"/>
            <a:chExt cx="4364279" cy="4819650"/>
          </a:xfrm>
          <a:gradFill flip="none" rotWithShape="1">
            <a:gsLst>
              <a:gs pos="0">
                <a:sysClr val="windowText" lastClr="000000">
                  <a:lumMod val="50000"/>
                  <a:lumOff val="50000"/>
                  <a:tint val="66000"/>
                  <a:satMod val="160000"/>
                </a:sysClr>
              </a:gs>
              <a:gs pos="50000">
                <a:sysClr val="windowText" lastClr="000000">
                  <a:lumMod val="50000"/>
                  <a:lumOff val="50000"/>
                  <a:tint val="44500"/>
                  <a:satMod val="160000"/>
                </a:sysClr>
              </a:gs>
              <a:gs pos="100000">
                <a:sysClr val="windowText" lastClr="000000">
                  <a:lumMod val="50000"/>
                  <a:lumOff val="50000"/>
                  <a:tint val="23500"/>
                  <a:satMod val="160000"/>
                </a:sysClr>
              </a:gs>
            </a:gsLst>
            <a:lin ang="16200000" scaled="1"/>
            <a:tileRect/>
          </a:gradFill>
          <a:effectLst/>
        </p:grpSpPr>
        <p:sp>
          <p:nvSpPr>
            <p:cNvPr id="24" name="Volný tvar 23"/>
            <p:cNvSpPr/>
            <p:nvPr/>
          </p:nvSpPr>
          <p:spPr>
            <a:xfrm>
              <a:off x="2285833" y="1743740"/>
              <a:ext cx="4359515" cy="1073888"/>
            </a:xfrm>
            <a:custGeom>
              <a:avLst/>
              <a:gdLst>
                <a:gd name="connsiteX0" fmla="*/ 0 w 4338084"/>
                <a:gd name="connsiteY0" fmla="*/ 191386 h 1073888"/>
                <a:gd name="connsiteX1" fmla="*/ 4338084 w 4338084"/>
                <a:gd name="connsiteY1" fmla="*/ 0 h 1073888"/>
                <a:gd name="connsiteX2" fmla="*/ 3391786 w 4338084"/>
                <a:gd name="connsiteY2" fmla="*/ 1041990 h 1073888"/>
                <a:gd name="connsiteX3" fmla="*/ 946298 w 4338084"/>
                <a:gd name="connsiteY3" fmla="*/ 1073888 h 1073888"/>
                <a:gd name="connsiteX4" fmla="*/ 0 w 4338084"/>
                <a:gd name="connsiteY4" fmla="*/ 191386 h 1073888"/>
                <a:gd name="connsiteX0" fmla="*/ 0 w 4338084"/>
                <a:gd name="connsiteY0" fmla="*/ 191386 h 1073888"/>
                <a:gd name="connsiteX1" fmla="*/ 4338084 w 4338084"/>
                <a:gd name="connsiteY1" fmla="*/ 0 h 1073888"/>
                <a:gd name="connsiteX2" fmla="*/ 3391786 w 4338084"/>
                <a:gd name="connsiteY2" fmla="*/ 1061040 h 1073888"/>
                <a:gd name="connsiteX3" fmla="*/ 946298 w 4338084"/>
                <a:gd name="connsiteY3" fmla="*/ 1073888 h 1073888"/>
                <a:gd name="connsiteX4" fmla="*/ 0 w 4338084"/>
                <a:gd name="connsiteY4" fmla="*/ 191386 h 1073888"/>
                <a:gd name="connsiteX0" fmla="*/ 0 w 4338084"/>
                <a:gd name="connsiteY0" fmla="*/ 191386 h 1073888"/>
                <a:gd name="connsiteX1" fmla="*/ 4338084 w 4338084"/>
                <a:gd name="connsiteY1" fmla="*/ 0 h 1073888"/>
                <a:gd name="connsiteX2" fmla="*/ 3394167 w 4338084"/>
                <a:gd name="connsiteY2" fmla="*/ 1061040 h 1073888"/>
                <a:gd name="connsiteX3" fmla="*/ 946298 w 4338084"/>
                <a:gd name="connsiteY3" fmla="*/ 1073888 h 1073888"/>
                <a:gd name="connsiteX4" fmla="*/ 0 w 4338084"/>
                <a:gd name="connsiteY4" fmla="*/ 191386 h 1073888"/>
                <a:gd name="connsiteX0" fmla="*/ 0 w 4359515"/>
                <a:gd name="connsiteY0" fmla="*/ 191386 h 1073888"/>
                <a:gd name="connsiteX1" fmla="*/ 4359515 w 4359515"/>
                <a:gd name="connsiteY1" fmla="*/ 0 h 1073888"/>
                <a:gd name="connsiteX2" fmla="*/ 3415598 w 4359515"/>
                <a:gd name="connsiteY2" fmla="*/ 1061040 h 1073888"/>
                <a:gd name="connsiteX3" fmla="*/ 967729 w 4359515"/>
                <a:gd name="connsiteY3" fmla="*/ 1073888 h 1073888"/>
                <a:gd name="connsiteX4" fmla="*/ 0 w 4359515"/>
                <a:gd name="connsiteY4" fmla="*/ 191386 h 107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9515" h="1073888">
                  <a:moveTo>
                    <a:pt x="0" y="191386"/>
                  </a:moveTo>
                  <a:lnTo>
                    <a:pt x="4359515" y="0"/>
                  </a:lnTo>
                  <a:lnTo>
                    <a:pt x="3415598" y="1061040"/>
                  </a:lnTo>
                  <a:lnTo>
                    <a:pt x="967729" y="1073888"/>
                  </a:lnTo>
                  <a:lnTo>
                    <a:pt x="0" y="191386"/>
                  </a:lnTo>
                  <a:close/>
                </a:path>
              </a:pathLst>
            </a:custGeom>
            <a:grpFill/>
            <a:ln w="317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5" name="Volný tvar 24"/>
            <p:cNvSpPr/>
            <p:nvPr/>
          </p:nvSpPr>
          <p:spPr>
            <a:xfrm>
              <a:off x="2286000" y="1935126"/>
              <a:ext cx="968836" cy="4114800"/>
            </a:xfrm>
            <a:custGeom>
              <a:avLst/>
              <a:gdLst>
                <a:gd name="connsiteX0" fmla="*/ 10633 w 956930"/>
                <a:gd name="connsiteY0" fmla="*/ 4114800 h 4114800"/>
                <a:gd name="connsiteX1" fmla="*/ 946298 w 956930"/>
                <a:gd name="connsiteY1" fmla="*/ 3285460 h 4114800"/>
                <a:gd name="connsiteX2" fmla="*/ 956930 w 956930"/>
                <a:gd name="connsiteY2" fmla="*/ 893134 h 4114800"/>
                <a:gd name="connsiteX3" fmla="*/ 0 w 956930"/>
                <a:gd name="connsiteY3" fmla="*/ 0 h 4114800"/>
                <a:gd name="connsiteX4" fmla="*/ 10633 w 956930"/>
                <a:gd name="connsiteY4" fmla="*/ 4114800 h 4114800"/>
                <a:gd name="connsiteX0" fmla="*/ 10633 w 968836"/>
                <a:gd name="connsiteY0" fmla="*/ 4114800 h 4114800"/>
                <a:gd name="connsiteX1" fmla="*/ 946298 w 968836"/>
                <a:gd name="connsiteY1" fmla="*/ 3285460 h 4114800"/>
                <a:gd name="connsiteX2" fmla="*/ 968836 w 968836"/>
                <a:gd name="connsiteY2" fmla="*/ 883609 h 4114800"/>
                <a:gd name="connsiteX3" fmla="*/ 0 w 968836"/>
                <a:gd name="connsiteY3" fmla="*/ 0 h 4114800"/>
                <a:gd name="connsiteX4" fmla="*/ 10633 w 968836"/>
                <a:gd name="connsiteY4" fmla="*/ 4114800 h 4114800"/>
                <a:gd name="connsiteX0" fmla="*/ 10633 w 968836"/>
                <a:gd name="connsiteY0" fmla="*/ 4114800 h 4114800"/>
                <a:gd name="connsiteX1" fmla="*/ 932010 w 968836"/>
                <a:gd name="connsiteY1" fmla="*/ 3306891 h 4114800"/>
                <a:gd name="connsiteX2" fmla="*/ 968836 w 968836"/>
                <a:gd name="connsiteY2" fmla="*/ 883609 h 4114800"/>
                <a:gd name="connsiteX3" fmla="*/ 0 w 968836"/>
                <a:gd name="connsiteY3" fmla="*/ 0 h 4114800"/>
                <a:gd name="connsiteX4" fmla="*/ 10633 w 968836"/>
                <a:gd name="connsiteY4" fmla="*/ 4114800 h 411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836" h="4114800">
                  <a:moveTo>
                    <a:pt x="10633" y="4114800"/>
                  </a:moveTo>
                  <a:lnTo>
                    <a:pt x="932010" y="3306891"/>
                  </a:lnTo>
                  <a:lnTo>
                    <a:pt x="968836" y="883609"/>
                  </a:lnTo>
                  <a:lnTo>
                    <a:pt x="0" y="0"/>
                  </a:lnTo>
                  <a:cubicBezTo>
                    <a:pt x="3544" y="1371600"/>
                    <a:pt x="7089" y="2743200"/>
                    <a:pt x="10633" y="4114800"/>
                  </a:cubicBezTo>
                  <a:close/>
                </a:path>
              </a:pathLst>
            </a:custGeom>
            <a:grpFill/>
            <a:ln w="317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Volný tvar 25"/>
            <p:cNvSpPr/>
            <p:nvPr/>
          </p:nvSpPr>
          <p:spPr>
            <a:xfrm>
              <a:off x="2296633" y="5238254"/>
              <a:ext cx="4353479" cy="1320927"/>
            </a:xfrm>
            <a:custGeom>
              <a:avLst/>
              <a:gdLst>
                <a:gd name="connsiteX0" fmla="*/ 0 w 4348716"/>
                <a:gd name="connsiteY0" fmla="*/ 861238 h 1360968"/>
                <a:gd name="connsiteX1" fmla="*/ 4348716 w 4348716"/>
                <a:gd name="connsiteY1" fmla="*/ 1360968 h 1360968"/>
                <a:gd name="connsiteX2" fmla="*/ 3370520 w 4348716"/>
                <a:gd name="connsiteY2" fmla="*/ 202019 h 1360968"/>
                <a:gd name="connsiteX3" fmla="*/ 1010093 w 4348716"/>
                <a:gd name="connsiteY3" fmla="*/ 0 h 1360968"/>
                <a:gd name="connsiteX4" fmla="*/ 0 w 4348716"/>
                <a:gd name="connsiteY4" fmla="*/ 861238 h 1360968"/>
                <a:gd name="connsiteX0" fmla="*/ 0 w 4348716"/>
                <a:gd name="connsiteY0" fmla="*/ 820726 h 1320456"/>
                <a:gd name="connsiteX1" fmla="*/ 4348716 w 4348716"/>
                <a:gd name="connsiteY1" fmla="*/ 1320456 h 1320456"/>
                <a:gd name="connsiteX2" fmla="*/ 3370520 w 4348716"/>
                <a:gd name="connsiteY2" fmla="*/ 161507 h 1320456"/>
                <a:gd name="connsiteX3" fmla="*/ 979223 w 4348716"/>
                <a:gd name="connsiteY3" fmla="*/ 0 h 1320456"/>
                <a:gd name="connsiteX4" fmla="*/ 0 w 4348716"/>
                <a:gd name="connsiteY4" fmla="*/ 820726 h 1320456"/>
                <a:gd name="connsiteX0" fmla="*/ 0 w 4348716"/>
                <a:gd name="connsiteY0" fmla="*/ 807146 h 1306876"/>
                <a:gd name="connsiteX1" fmla="*/ 4348716 w 4348716"/>
                <a:gd name="connsiteY1" fmla="*/ 1306876 h 1306876"/>
                <a:gd name="connsiteX2" fmla="*/ 3370520 w 4348716"/>
                <a:gd name="connsiteY2" fmla="*/ 147927 h 1306876"/>
                <a:gd name="connsiteX3" fmla="*/ 943009 w 4348716"/>
                <a:gd name="connsiteY3" fmla="*/ 0 h 1306876"/>
                <a:gd name="connsiteX4" fmla="*/ 0 w 4348716"/>
                <a:gd name="connsiteY4" fmla="*/ 807146 h 1306876"/>
                <a:gd name="connsiteX0" fmla="*/ 0 w 4348716"/>
                <a:gd name="connsiteY0" fmla="*/ 703031 h 1202761"/>
                <a:gd name="connsiteX1" fmla="*/ 4348716 w 4348716"/>
                <a:gd name="connsiteY1" fmla="*/ 1202761 h 1202761"/>
                <a:gd name="connsiteX2" fmla="*/ 3370520 w 4348716"/>
                <a:gd name="connsiteY2" fmla="*/ 43812 h 1202761"/>
                <a:gd name="connsiteX3" fmla="*/ 1164819 w 4348716"/>
                <a:gd name="connsiteY3" fmla="*/ 0 h 1202761"/>
                <a:gd name="connsiteX4" fmla="*/ 0 w 4348716"/>
                <a:gd name="connsiteY4" fmla="*/ 703031 h 1202761"/>
                <a:gd name="connsiteX0" fmla="*/ 0 w 4348716"/>
                <a:gd name="connsiteY0" fmla="*/ 811672 h 1311402"/>
                <a:gd name="connsiteX1" fmla="*/ 4348716 w 4348716"/>
                <a:gd name="connsiteY1" fmla="*/ 1311402 h 1311402"/>
                <a:gd name="connsiteX2" fmla="*/ 3370520 w 4348716"/>
                <a:gd name="connsiteY2" fmla="*/ 152453 h 1311402"/>
                <a:gd name="connsiteX3" fmla="*/ 920375 w 4348716"/>
                <a:gd name="connsiteY3" fmla="*/ 0 h 1311402"/>
                <a:gd name="connsiteX4" fmla="*/ 0 w 4348716"/>
                <a:gd name="connsiteY4" fmla="*/ 811672 h 1311402"/>
                <a:gd name="connsiteX0" fmla="*/ 0 w 4358241"/>
                <a:gd name="connsiteY0" fmla="*/ 811672 h 1325689"/>
                <a:gd name="connsiteX1" fmla="*/ 4358241 w 4358241"/>
                <a:gd name="connsiteY1" fmla="*/ 1325689 h 1325689"/>
                <a:gd name="connsiteX2" fmla="*/ 3370520 w 4358241"/>
                <a:gd name="connsiteY2" fmla="*/ 152453 h 1325689"/>
                <a:gd name="connsiteX3" fmla="*/ 920375 w 4358241"/>
                <a:gd name="connsiteY3" fmla="*/ 0 h 1325689"/>
                <a:gd name="connsiteX4" fmla="*/ 0 w 4358241"/>
                <a:gd name="connsiteY4" fmla="*/ 811672 h 1325689"/>
                <a:gd name="connsiteX0" fmla="*/ 0 w 4353479"/>
                <a:gd name="connsiteY0" fmla="*/ 811672 h 1320927"/>
                <a:gd name="connsiteX1" fmla="*/ 4353479 w 4353479"/>
                <a:gd name="connsiteY1" fmla="*/ 1320927 h 1320927"/>
                <a:gd name="connsiteX2" fmla="*/ 3370520 w 4353479"/>
                <a:gd name="connsiteY2" fmla="*/ 152453 h 1320927"/>
                <a:gd name="connsiteX3" fmla="*/ 920375 w 4353479"/>
                <a:gd name="connsiteY3" fmla="*/ 0 h 1320927"/>
                <a:gd name="connsiteX4" fmla="*/ 0 w 4353479"/>
                <a:gd name="connsiteY4" fmla="*/ 811672 h 1320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479" h="1320927">
                  <a:moveTo>
                    <a:pt x="0" y="811672"/>
                  </a:moveTo>
                  <a:lnTo>
                    <a:pt x="4353479" y="1320927"/>
                  </a:lnTo>
                  <a:lnTo>
                    <a:pt x="3370520" y="152453"/>
                  </a:lnTo>
                  <a:lnTo>
                    <a:pt x="920375" y="0"/>
                  </a:lnTo>
                  <a:lnTo>
                    <a:pt x="0" y="811672"/>
                  </a:lnTo>
                  <a:close/>
                </a:path>
              </a:pathLst>
            </a:custGeom>
            <a:grpFill/>
            <a:ln w="317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Volný tvar 26"/>
            <p:cNvSpPr/>
            <p:nvPr/>
          </p:nvSpPr>
          <p:spPr>
            <a:xfrm>
              <a:off x="5667375" y="1743075"/>
              <a:ext cx="981075" cy="4819650"/>
            </a:xfrm>
            <a:custGeom>
              <a:avLst/>
              <a:gdLst>
                <a:gd name="connsiteX0" fmla="*/ 981075 w 981075"/>
                <a:gd name="connsiteY0" fmla="*/ 4819650 h 4819650"/>
                <a:gd name="connsiteX1" fmla="*/ 981075 w 981075"/>
                <a:gd name="connsiteY1" fmla="*/ 0 h 4819650"/>
                <a:gd name="connsiteX2" fmla="*/ 28575 w 981075"/>
                <a:gd name="connsiteY2" fmla="*/ 1066800 h 4819650"/>
                <a:gd name="connsiteX3" fmla="*/ 0 w 981075"/>
                <a:gd name="connsiteY3" fmla="*/ 3648075 h 4819650"/>
                <a:gd name="connsiteX4" fmla="*/ 981075 w 981075"/>
                <a:gd name="connsiteY4" fmla="*/ 4819650 h 481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075" h="4819650">
                  <a:moveTo>
                    <a:pt x="981075" y="4819650"/>
                  </a:moveTo>
                  <a:lnTo>
                    <a:pt x="981075" y="0"/>
                  </a:lnTo>
                  <a:lnTo>
                    <a:pt x="28575" y="1066800"/>
                  </a:lnTo>
                  <a:lnTo>
                    <a:pt x="0" y="3648075"/>
                  </a:lnTo>
                  <a:lnTo>
                    <a:pt x="981075" y="4819650"/>
                  </a:lnTo>
                  <a:close/>
                </a:path>
              </a:pathLst>
            </a:custGeom>
            <a:grpFill/>
            <a:ln w="317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8" name="Volný tvar 27"/>
            <p:cNvSpPr/>
            <p:nvPr/>
          </p:nvSpPr>
          <p:spPr>
            <a:xfrm>
              <a:off x="3219450" y="2807866"/>
              <a:ext cx="2476897" cy="2583284"/>
            </a:xfrm>
            <a:custGeom>
              <a:avLst/>
              <a:gdLst>
                <a:gd name="connsiteX0" fmla="*/ 9525 w 2457450"/>
                <a:gd name="connsiteY0" fmla="*/ 19050 h 2590800"/>
                <a:gd name="connsiteX1" fmla="*/ 2457450 w 2457450"/>
                <a:gd name="connsiteY1" fmla="*/ 0 h 2590800"/>
                <a:gd name="connsiteX2" fmla="*/ 2428875 w 2457450"/>
                <a:gd name="connsiteY2" fmla="*/ 2590800 h 2590800"/>
                <a:gd name="connsiteX3" fmla="*/ 0 w 2457450"/>
                <a:gd name="connsiteY3" fmla="*/ 2447925 h 2590800"/>
                <a:gd name="connsiteX4" fmla="*/ 9525 w 2457450"/>
                <a:gd name="connsiteY4" fmla="*/ 19050 h 2590800"/>
                <a:gd name="connsiteX0" fmla="*/ 9525 w 2457847"/>
                <a:gd name="connsiteY0" fmla="*/ 11534 h 2583284"/>
                <a:gd name="connsiteX1" fmla="*/ 2457847 w 2457847"/>
                <a:gd name="connsiteY1" fmla="*/ 0 h 2583284"/>
                <a:gd name="connsiteX2" fmla="*/ 2428875 w 2457847"/>
                <a:gd name="connsiteY2" fmla="*/ 2583284 h 2583284"/>
                <a:gd name="connsiteX3" fmla="*/ 0 w 2457847"/>
                <a:gd name="connsiteY3" fmla="*/ 2440409 h 2583284"/>
                <a:gd name="connsiteX4" fmla="*/ 9525 w 2457847"/>
                <a:gd name="connsiteY4" fmla="*/ 11534 h 2583284"/>
                <a:gd name="connsiteX0" fmla="*/ 50006 w 2457847"/>
                <a:gd name="connsiteY0" fmla="*/ 13915 h 2583284"/>
                <a:gd name="connsiteX1" fmla="*/ 2457847 w 2457847"/>
                <a:gd name="connsiteY1" fmla="*/ 0 h 2583284"/>
                <a:gd name="connsiteX2" fmla="*/ 2428875 w 2457847"/>
                <a:gd name="connsiteY2" fmla="*/ 2583284 h 2583284"/>
                <a:gd name="connsiteX3" fmla="*/ 0 w 2457847"/>
                <a:gd name="connsiteY3" fmla="*/ 2440409 h 2583284"/>
                <a:gd name="connsiteX4" fmla="*/ 50006 w 2457847"/>
                <a:gd name="connsiteY4" fmla="*/ 13915 h 2583284"/>
                <a:gd name="connsiteX0" fmla="*/ 16669 w 2457847"/>
                <a:gd name="connsiteY0" fmla="*/ 9152 h 2583284"/>
                <a:gd name="connsiteX1" fmla="*/ 2457847 w 2457847"/>
                <a:gd name="connsiteY1" fmla="*/ 0 h 2583284"/>
                <a:gd name="connsiteX2" fmla="*/ 2428875 w 2457847"/>
                <a:gd name="connsiteY2" fmla="*/ 2583284 h 2583284"/>
                <a:gd name="connsiteX3" fmla="*/ 0 w 2457847"/>
                <a:gd name="connsiteY3" fmla="*/ 2440409 h 2583284"/>
                <a:gd name="connsiteX4" fmla="*/ 16669 w 2457847"/>
                <a:gd name="connsiteY4" fmla="*/ 9152 h 2583284"/>
                <a:gd name="connsiteX0" fmla="*/ 35719 w 2476897"/>
                <a:gd name="connsiteY0" fmla="*/ 9152 h 2583284"/>
                <a:gd name="connsiteX1" fmla="*/ 2476897 w 2476897"/>
                <a:gd name="connsiteY1" fmla="*/ 0 h 2583284"/>
                <a:gd name="connsiteX2" fmla="*/ 2447925 w 2476897"/>
                <a:gd name="connsiteY2" fmla="*/ 2583284 h 2583284"/>
                <a:gd name="connsiteX3" fmla="*/ 0 w 2476897"/>
                <a:gd name="connsiteY3" fmla="*/ 2430884 h 2583284"/>
                <a:gd name="connsiteX4" fmla="*/ 35719 w 2476897"/>
                <a:gd name="connsiteY4" fmla="*/ 9152 h 258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897" h="2583284">
                  <a:moveTo>
                    <a:pt x="35719" y="9152"/>
                  </a:moveTo>
                  <a:lnTo>
                    <a:pt x="2476897" y="0"/>
                  </a:lnTo>
                  <a:lnTo>
                    <a:pt x="2447925" y="2583284"/>
                  </a:lnTo>
                  <a:lnTo>
                    <a:pt x="0" y="2430884"/>
                  </a:lnTo>
                  <a:lnTo>
                    <a:pt x="35719" y="9152"/>
                  </a:lnTo>
                  <a:close/>
                </a:path>
              </a:pathLst>
            </a:custGeom>
            <a:grpFill/>
            <a:ln w="317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9" name="Volný tvar 28"/>
            <p:cNvSpPr/>
            <p:nvPr/>
          </p:nvSpPr>
          <p:spPr>
            <a:xfrm>
              <a:off x="3924300" y="2247900"/>
              <a:ext cx="1114425" cy="314325"/>
            </a:xfrm>
            <a:custGeom>
              <a:avLst/>
              <a:gdLst>
                <a:gd name="connsiteX0" fmla="*/ 1009650 w 1114425"/>
                <a:gd name="connsiteY0" fmla="*/ 295275 h 314325"/>
                <a:gd name="connsiteX1" fmla="*/ 1114425 w 1114425"/>
                <a:gd name="connsiteY1" fmla="*/ 0 h 314325"/>
                <a:gd name="connsiteX2" fmla="*/ 0 w 1114425"/>
                <a:gd name="connsiteY2" fmla="*/ 28575 h 314325"/>
                <a:gd name="connsiteX3" fmla="*/ 76200 w 1114425"/>
                <a:gd name="connsiteY3" fmla="*/ 314325 h 314325"/>
                <a:gd name="connsiteX4" fmla="*/ 1009650 w 1114425"/>
                <a:gd name="connsiteY4" fmla="*/ 29527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425" h="314325">
                  <a:moveTo>
                    <a:pt x="1009650" y="295275"/>
                  </a:moveTo>
                  <a:lnTo>
                    <a:pt x="1114425" y="0"/>
                  </a:lnTo>
                  <a:lnTo>
                    <a:pt x="0" y="28575"/>
                  </a:lnTo>
                  <a:lnTo>
                    <a:pt x="76200" y="314325"/>
                  </a:lnTo>
                  <a:lnTo>
                    <a:pt x="1009650" y="295275"/>
                  </a:lnTo>
                  <a:close/>
                </a:path>
              </a:pathLst>
            </a:custGeom>
            <a:solidFill>
              <a:sysClr val="window" lastClr="FFFFFF"/>
            </a:solidFill>
            <a:ln w="3175" cap="flat" cmpd="sng" algn="ctr">
              <a:solidFill>
                <a:srgbClr val="4F81BD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30" name="Picture 7" descr="camer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5070" y="3089047"/>
            <a:ext cx="1199750" cy="123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1" name="Oval 11"/>
          <p:cNvSpPr/>
          <p:nvPr/>
        </p:nvSpPr>
        <p:spPr>
          <a:xfrm>
            <a:off x="3497816" y="3822379"/>
            <a:ext cx="130206" cy="130204"/>
          </a:xfrm>
          <a:prstGeom prst="ellipse">
            <a:avLst/>
          </a:prstGeom>
          <a:solidFill>
            <a:srgbClr val="EEECE1"/>
          </a:solidFill>
          <a:ln w="38100" cap="flat" cmpd="sng" algn="ctr">
            <a:solidFill>
              <a:srgbClr val="C0504D"/>
            </a:solidFill>
            <a:prstDash val="solid"/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Oval 11"/>
          <p:cNvSpPr/>
          <p:nvPr/>
        </p:nvSpPr>
        <p:spPr>
          <a:xfrm>
            <a:off x="6793904" y="2204865"/>
            <a:ext cx="130206" cy="130204"/>
          </a:xfrm>
          <a:prstGeom prst="ellipse">
            <a:avLst/>
          </a:prstGeom>
          <a:solidFill>
            <a:srgbClr val="EEECE1"/>
          </a:solidFill>
          <a:ln w="38100" cap="flat" cmpd="sng" algn="ctr">
            <a:solidFill>
              <a:srgbClr val="C0504D"/>
            </a:solidFill>
            <a:prstDash val="solid"/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TextovéPole 32"/>
          <p:cNvSpPr txBox="1"/>
          <p:nvPr/>
        </p:nvSpPr>
        <p:spPr>
          <a:xfrm>
            <a:off x="7020272" y="1960239"/>
            <a:ext cx="1013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64646"/>
                </a:solidFill>
                <a:latin typeface="Calibri"/>
              </a:rPr>
              <a:t>emission</a:t>
            </a:r>
            <a:endParaRPr lang="cs-CZ" dirty="0">
              <a:solidFill>
                <a:srgbClr val="464646"/>
              </a:solidFill>
              <a:latin typeface="Calibri"/>
            </a:endParaRPr>
          </a:p>
        </p:txBody>
      </p:sp>
      <p:sp>
        <p:nvSpPr>
          <p:cNvPr id="34" name="TextovéPole 33"/>
          <p:cNvSpPr txBox="1"/>
          <p:nvPr/>
        </p:nvSpPr>
        <p:spPr>
          <a:xfrm>
            <a:off x="6165314" y="2800417"/>
            <a:ext cx="13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64646"/>
                </a:solidFill>
                <a:latin typeface="Calibri"/>
              </a:rPr>
              <a:t>propagation</a:t>
            </a:r>
            <a:endParaRPr lang="cs-CZ" dirty="0">
              <a:solidFill>
                <a:srgbClr val="464646"/>
              </a:solidFill>
              <a:latin typeface="Calibri"/>
            </a:endParaRPr>
          </a:p>
        </p:txBody>
      </p:sp>
      <p:sp>
        <p:nvSpPr>
          <p:cNvPr id="35" name="TextovéPole 34"/>
          <p:cNvSpPr txBox="1"/>
          <p:nvPr/>
        </p:nvSpPr>
        <p:spPr>
          <a:xfrm>
            <a:off x="6793904" y="3421650"/>
            <a:ext cx="1204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64646"/>
                </a:solidFill>
                <a:latin typeface="Calibri"/>
              </a:rPr>
              <a:t>interaction</a:t>
            </a:r>
            <a:endParaRPr lang="cs-CZ" dirty="0">
              <a:solidFill>
                <a:srgbClr val="464646"/>
              </a:solidFill>
              <a:latin typeface="Calibri"/>
            </a:endParaRPr>
          </a:p>
        </p:txBody>
      </p:sp>
      <p:sp>
        <p:nvSpPr>
          <p:cNvPr id="36" name="Volný tvar 35"/>
          <p:cNvSpPr/>
          <p:nvPr/>
        </p:nvSpPr>
        <p:spPr>
          <a:xfrm>
            <a:off x="3623940" y="2334589"/>
            <a:ext cx="4454148" cy="2935043"/>
          </a:xfrm>
          <a:custGeom>
            <a:avLst/>
            <a:gdLst>
              <a:gd name="connsiteX0" fmla="*/ 0 w 5593404"/>
              <a:gd name="connsiteY0" fmla="*/ 1157592 h 3112851"/>
              <a:gd name="connsiteX1" fmla="*/ 3472774 w 5593404"/>
              <a:gd name="connsiteY1" fmla="*/ 3112851 h 3112851"/>
              <a:gd name="connsiteX2" fmla="*/ 5593404 w 5593404"/>
              <a:gd name="connsiteY2" fmla="*/ 1303507 h 3112851"/>
              <a:gd name="connsiteX3" fmla="*/ 4406629 w 5593404"/>
              <a:gd name="connsiteY3" fmla="*/ 0 h 3112851"/>
              <a:gd name="connsiteX4" fmla="*/ 4406629 w 5593404"/>
              <a:gd name="connsiteY4" fmla="*/ 0 h 3112851"/>
              <a:gd name="connsiteX5" fmla="*/ 4406629 w 5593404"/>
              <a:gd name="connsiteY5" fmla="*/ 0 h 3112851"/>
              <a:gd name="connsiteX0" fmla="*/ 0 w 5548003"/>
              <a:gd name="connsiteY0" fmla="*/ 1157592 h 3112851"/>
              <a:gd name="connsiteX1" fmla="*/ 3472774 w 5548003"/>
              <a:gd name="connsiteY1" fmla="*/ 3112851 h 3112851"/>
              <a:gd name="connsiteX2" fmla="*/ 5548003 w 5548003"/>
              <a:gd name="connsiteY2" fmla="*/ 1484985 h 3112851"/>
              <a:gd name="connsiteX3" fmla="*/ 4406629 w 5548003"/>
              <a:gd name="connsiteY3" fmla="*/ 0 h 3112851"/>
              <a:gd name="connsiteX4" fmla="*/ 4406629 w 5548003"/>
              <a:gd name="connsiteY4" fmla="*/ 0 h 3112851"/>
              <a:gd name="connsiteX5" fmla="*/ 4406629 w 5548003"/>
              <a:gd name="connsiteY5" fmla="*/ 0 h 3112851"/>
              <a:gd name="connsiteX0" fmla="*/ 0 w 5548003"/>
              <a:gd name="connsiteY0" fmla="*/ 1157592 h 3122473"/>
              <a:gd name="connsiteX1" fmla="*/ 3523160 w 5548003"/>
              <a:gd name="connsiteY1" fmla="*/ 3122473 h 3122473"/>
              <a:gd name="connsiteX2" fmla="*/ 5548003 w 5548003"/>
              <a:gd name="connsiteY2" fmla="*/ 1484985 h 3122473"/>
              <a:gd name="connsiteX3" fmla="*/ 4406629 w 5548003"/>
              <a:gd name="connsiteY3" fmla="*/ 0 h 3122473"/>
              <a:gd name="connsiteX4" fmla="*/ 4406629 w 5548003"/>
              <a:gd name="connsiteY4" fmla="*/ 0 h 3122473"/>
              <a:gd name="connsiteX5" fmla="*/ 4406629 w 5548003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5" fmla="*/ 4406629 w 5525701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406629 w 5525701"/>
              <a:gd name="connsiteY3" fmla="*/ 99191 h 3221664"/>
              <a:gd name="connsiteX4" fmla="*/ 4035836 w 5525701"/>
              <a:gd name="connsiteY4" fmla="*/ 0 h 3221664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179852 w 5525701"/>
              <a:gd name="connsiteY3" fmla="*/ 432048 h 3221664"/>
              <a:gd name="connsiteX4" fmla="*/ 4035836 w 5525701"/>
              <a:gd name="connsiteY4" fmla="*/ 0 h 3221664"/>
              <a:gd name="connsiteX0" fmla="*/ 0 w 5525701"/>
              <a:gd name="connsiteY0" fmla="*/ 824735 h 2789616"/>
              <a:gd name="connsiteX1" fmla="*/ 3523160 w 5525701"/>
              <a:gd name="connsiteY1" fmla="*/ 2789616 h 2789616"/>
              <a:gd name="connsiteX2" fmla="*/ 5525701 w 5525701"/>
              <a:gd name="connsiteY2" fmla="*/ 1148411 h 2789616"/>
              <a:gd name="connsiteX3" fmla="*/ 4179852 w 5525701"/>
              <a:gd name="connsiteY3" fmla="*/ 0 h 2789616"/>
              <a:gd name="connsiteX0" fmla="*/ 0 w 5525701"/>
              <a:gd name="connsiteY0" fmla="*/ 954440 h 2919321"/>
              <a:gd name="connsiteX1" fmla="*/ 3523160 w 5525701"/>
              <a:gd name="connsiteY1" fmla="*/ 2919321 h 2919321"/>
              <a:gd name="connsiteX2" fmla="*/ 5525701 w 5525701"/>
              <a:gd name="connsiteY2" fmla="*/ 1278116 h 2919321"/>
              <a:gd name="connsiteX3" fmla="*/ 4365085 w 5525701"/>
              <a:gd name="connsiteY3" fmla="*/ 0 h 2919321"/>
              <a:gd name="connsiteX0" fmla="*/ 0 w 5525701"/>
              <a:gd name="connsiteY0" fmla="*/ 954440 h 2966482"/>
              <a:gd name="connsiteX1" fmla="*/ 3504819 w 5525701"/>
              <a:gd name="connsiteY1" fmla="*/ 2966482 h 2966482"/>
              <a:gd name="connsiteX2" fmla="*/ 5525701 w 5525701"/>
              <a:gd name="connsiteY2" fmla="*/ 1278116 h 2966482"/>
              <a:gd name="connsiteX3" fmla="*/ 4365085 w 5525701"/>
              <a:gd name="connsiteY3" fmla="*/ 0 h 2966482"/>
              <a:gd name="connsiteX0" fmla="*/ 0 w 5525701"/>
              <a:gd name="connsiteY0" fmla="*/ 954440 h 2935041"/>
              <a:gd name="connsiteX1" fmla="*/ 3510059 w 5525701"/>
              <a:gd name="connsiteY1" fmla="*/ 2935041 h 2935041"/>
              <a:gd name="connsiteX2" fmla="*/ 5525701 w 5525701"/>
              <a:gd name="connsiteY2" fmla="*/ 1278116 h 2935041"/>
              <a:gd name="connsiteX3" fmla="*/ 4365085 w 5525701"/>
              <a:gd name="connsiteY3" fmla="*/ 0 h 2935041"/>
              <a:gd name="connsiteX0" fmla="*/ 0 w 3650105"/>
              <a:gd name="connsiteY0" fmla="*/ 1065810 h 2935041"/>
              <a:gd name="connsiteX1" fmla="*/ 1634463 w 3650105"/>
              <a:gd name="connsiteY1" fmla="*/ 2935041 h 2935041"/>
              <a:gd name="connsiteX2" fmla="*/ 3650105 w 3650105"/>
              <a:gd name="connsiteY2" fmla="*/ 1278116 h 2935041"/>
              <a:gd name="connsiteX3" fmla="*/ 2489489 w 3650105"/>
              <a:gd name="connsiteY3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0 w 4415418"/>
              <a:gd name="connsiteY0" fmla="*/ 1602524 h 2935041"/>
              <a:gd name="connsiteX1" fmla="*/ 45233 w 4415418"/>
              <a:gd name="connsiteY1" fmla="*/ 2001914 h 2935041"/>
              <a:gd name="connsiteX2" fmla="*/ 2399776 w 4415418"/>
              <a:gd name="connsiteY2" fmla="*/ 2935041 h 2935041"/>
              <a:gd name="connsiteX3" fmla="*/ 4415418 w 4415418"/>
              <a:gd name="connsiteY3" fmla="*/ 1278116 h 2935041"/>
              <a:gd name="connsiteX4" fmla="*/ 3254802 w 4415418"/>
              <a:gd name="connsiteY4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170791 w 4586209"/>
              <a:gd name="connsiteY0" fmla="*/ 1602524 h 2935041"/>
              <a:gd name="connsiteX1" fmla="*/ 0 w 4586209"/>
              <a:gd name="connsiteY1" fmla="*/ 20019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586209"/>
              <a:gd name="connsiteY0" fmla="*/ 2001914 h 2935041"/>
              <a:gd name="connsiteX1" fmla="*/ 216025 w 4586209"/>
              <a:gd name="connsiteY1" fmla="*/ 1785890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151696 w 4586209"/>
              <a:gd name="connsiteY1" fmla="*/ 15776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658216"/>
              <a:gd name="connsiteY0" fmla="*/ 2217938 h 2935041"/>
              <a:gd name="connsiteX1" fmla="*/ 2642574 w 4658216"/>
              <a:gd name="connsiteY1" fmla="*/ 2935041 h 2935041"/>
              <a:gd name="connsiteX2" fmla="*/ 4658216 w 4658216"/>
              <a:gd name="connsiteY2" fmla="*/ 1278116 h 2935041"/>
              <a:gd name="connsiteX3" fmla="*/ 3497600 w 4658216"/>
              <a:gd name="connsiteY3" fmla="*/ 0 h 2935041"/>
              <a:gd name="connsiteX0" fmla="*/ 0 w 4454147"/>
              <a:gd name="connsiteY0" fmla="*/ 1563589 h 2935041"/>
              <a:gd name="connsiteX1" fmla="*/ 2438505 w 4454147"/>
              <a:gd name="connsiteY1" fmla="*/ 2935041 h 2935041"/>
              <a:gd name="connsiteX2" fmla="*/ 4454147 w 4454147"/>
              <a:gd name="connsiteY2" fmla="*/ 1278116 h 2935041"/>
              <a:gd name="connsiteX3" fmla="*/ 3293531 w 4454147"/>
              <a:gd name="connsiteY3" fmla="*/ 0 h 293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4147" h="2935041">
                <a:moveTo>
                  <a:pt x="0" y="1563589"/>
                </a:moveTo>
                <a:lnTo>
                  <a:pt x="2438505" y="2935041"/>
                </a:lnTo>
                <a:lnTo>
                  <a:pt x="4454147" y="1278116"/>
                </a:lnTo>
                <a:lnTo>
                  <a:pt x="3293531" y="0"/>
                </a:lnTo>
              </a:path>
            </a:pathLst>
          </a:custGeom>
          <a:noFill/>
          <a:ln w="38100" cap="flat" cmpd="sng" algn="ctr">
            <a:solidFill>
              <a:srgbClr val="FFCC00"/>
            </a:solidFill>
            <a:prstDash val="solid"/>
            <a:headEnd type="triangl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7" name="Oval 11"/>
          <p:cNvSpPr/>
          <p:nvPr/>
        </p:nvSpPr>
        <p:spPr>
          <a:xfrm>
            <a:off x="8010089" y="3541214"/>
            <a:ext cx="130206" cy="130204"/>
          </a:xfrm>
          <a:prstGeom prst="ellipse">
            <a:avLst/>
          </a:prstGeom>
          <a:solidFill>
            <a:srgbClr val="EEECE1"/>
          </a:solidFill>
          <a:ln w="38100" cap="flat" cmpd="sng" algn="ctr">
            <a:solidFill>
              <a:srgbClr val="C0504D"/>
            </a:solidFill>
            <a:prstDash val="solid"/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Oval 11"/>
          <p:cNvSpPr/>
          <p:nvPr/>
        </p:nvSpPr>
        <p:spPr>
          <a:xfrm>
            <a:off x="6008870" y="5180598"/>
            <a:ext cx="130206" cy="130204"/>
          </a:xfrm>
          <a:prstGeom prst="ellipse">
            <a:avLst/>
          </a:prstGeom>
          <a:solidFill>
            <a:srgbClr val="EEECE1"/>
          </a:solidFill>
          <a:ln w="38100" cap="flat" cmpd="sng" algn="ctr">
            <a:solidFill>
              <a:srgbClr val="C0504D"/>
            </a:solidFill>
            <a:prstDash val="solid"/>
          </a:ln>
          <a:effectLst>
            <a:outerShdw blurRad="50800" dir="7740000" algn="t" rotWithShape="0">
              <a:srgbClr val="000000">
                <a:alpha val="80000"/>
              </a:srgbClr>
            </a:outerShdw>
            <a:softEdge rad="0"/>
          </a:effectLst>
          <a:scene3d>
            <a:camera prst="orthographicFront"/>
            <a:lightRig rig="threePt" dir="t">
              <a:rot lat="0" lon="0" rev="1800000"/>
            </a:lightRig>
          </a:scene3d>
          <a:sp3d prstMaterial="matte"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395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 transport simulation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Rendering</a:t>
            </a:r>
            <a:r>
              <a:rPr lang="en-US" dirty="0" smtClean="0"/>
              <a:t> = sum-up </a:t>
            </a:r>
            <a:br>
              <a:rPr lang="en-US" dirty="0" smtClean="0"/>
            </a:br>
            <a:r>
              <a:rPr lang="en-US" dirty="0" smtClean="0"/>
              <a:t>contributions of all light</a:t>
            </a:r>
            <a:br>
              <a:rPr lang="en-US" dirty="0" smtClean="0"/>
            </a:br>
            <a:r>
              <a:rPr lang="en-US" dirty="0" smtClean="0"/>
              <a:t>transport paths</a:t>
            </a:r>
            <a:endParaRPr lang="en-US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662880" y="1484784"/>
            <a:ext cx="8229600" cy="4530725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dirty="0"/>
          </a:p>
        </p:txBody>
      </p:sp>
      <p:grpSp>
        <p:nvGrpSpPr>
          <p:cNvPr id="6" name="Skupina 4"/>
          <p:cNvGrpSpPr/>
          <p:nvPr/>
        </p:nvGrpSpPr>
        <p:grpSpPr>
          <a:xfrm>
            <a:off x="4561656" y="1700808"/>
            <a:ext cx="3888432" cy="4320480"/>
            <a:chOff x="2285833" y="1743075"/>
            <a:chExt cx="4364279" cy="4819650"/>
          </a:xfrm>
          <a:gradFill flip="none" rotWithShape="1">
            <a:gsLst>
              <a:gs pos="0">
                <a:schemeClr val="tx1">
                  <a:lumMod val="50000"/>
                  <a:lumOff val="50000"/>
                  <a:tint val="66000"/>
                  <a:satMod val="160000"/>
                </a:schemeClr>
              </a:gs>
              <a:gs pos="50000">
                <a:schemeClr val="tx1">
                  <a:lumMod val="50000"/>
                  <a:lumOff val="50000"/>
                  <a:tint val="44500"/>
                  <a:satMod val="160000"/>
                </a:schemeClr>
              </a:gs>
              <a:gs pos="100000">
                <a:schemeClr val="tx1">
                  <a:lumMod val="50000"/>
                  <a:lumOff val="50000"/>
                  <a:tint val="23500"/>
                  <a:satMod val="160000"/>
                </a:schemeClr>
              </a:gs>
            </a:gsLst>
            <a:lin ang="16200000" scaled="1"/>
            <a:tileRect/>
          </a:gradFill>
          <a:effectLst/>
        </p:grpSpPr>
        <p:sp>
          <p:nvSpPr>
            <p:cNvPr id="7" name="Volný tvar 6"/>
            <p:cNvSpPr/>
            <p:nvPr/>
          </p:nvSpPr>
          <p:spPr>
            <a:xfrm>
              <a:off x="2285833" y="1743740"/>
              <a:ext cx="4359515" cy="1073888"/>
            </a:xfrm>
            <a:custGeom>
              <a:avLst/>
              <a:gdLst>
                <a:gd name="connsiteX0" fmla="*/ 0 w 4338084"/>
                <a:gd name="connsiteY0" fmla="*/ 191386 h 1073888"/>
                <a:gd name="connsiteX1" fmla="*/ 4338084 w 4338084"/>
                <a:gd name="connsiteY1" fmla="*/ 0 h 1073888"/>
                <a:gd name="connsiteX2" fmla="*/ 3391786 w 4338084"/>
                <a:gd name="connsiteY2" fmla="*/ 1041990 h 1073888"/>
                <a:gd name="connsiteX3" fmla="*/ 946298 w 4338084"/>
                <a:gd name="connsiteY3" fmla="*/ 1073888 h 1073888"/>
                <a:gd name="connsiteX4" fmla="*/ 0 w 4338084"/>
                <a:gd name="connsiteY4" fmla="*/ 191386 h 1073888"/>
                <a:gd name="connsiteX0" fmla="*/ 0 w 4338084"/>
                <a:gd name="connsiteY0" fmla="*/ 191386 h 1073888"/>
                <a:gd name="connsiteX1" fmla="*/ 4338084 w 4338084"/>
                <a:gd name="connsiteY1" fmla="*/ 0 h 1073888"/>
                <a:gd name="connsiteX2" fmla="*/ 3391786 w 4338084"/>
                <a:gd name="connsiteY2" fmla="*/ 1061040 h 1073888"/>
                <a:gd name="connsiteX3" fmla="*/ 946298 w 4338084"/>
                <a:gd name="connsiteY3" fmla="*/ 1073888 h 1073888"/>
                <a:gd name="connsiteX4" fmla="*/ 0 w 4338084"/>
                <a:gd name="connsiteY4" fmla="*/ 191386 h 1073888"/>
                <a:gd name="connsiteX0" fmla="*/ 0 w 4338084"/>
                <a:gd name="connsiteY0" fmla="*/ 191386 h 1073888"/>
                <a:gd name="connsiteX1" fmla="*/ 4338084 w 4338084"/>
                <a:gd name="connsiteY1" fmla="*/ 0 h 1073888"/>
                <a:gd name="connsiteX2" fmla="*/ 3394167 w 4338084"/>
                <a:gd name="connsiteY2" fmla="*/ 1061040 h 1073888"/>
                <a:gd name="connsiteX3" fmla="*/ 946298 w 4338084"/>
                <a:gd name="connsiteY3" fmla="*/ 1073888 h 1073888"/>
                <a:gd name="connsiteX4" fmla="*/ 0 w 4338084"/>
                <a:gd name="connsiteY4" fmla="*/ 191386 h 1073888"/>
                <a:gd name="connsiteX0" fmla="*/ 0 w 4359515"/>
                <a:gd name="connsiteY0" fmla="*/ 191386 h 1073888"/>
                <a:gd name="connsiteX1" fmla="*/ 4359515 w 4359515"/>
                <a:gd name="connsiteY1" fmla="*/ 0 h 1073888"/>
                <a:gd name="connsiteX2" fmla="*/ 3415598 w 4359515"/>
                <a:gd name="connsiteY2" fmla="*/ 1061040 h 1073888"/>
                <a:gd name="connsiteX3" fmla="*/ 967729 w 4359515"/>
                <a:gd name="connsiteY3" fmla="*/ 1073888 h 1073888"/>
                <a:gd name="connsiteX4" fmla="*/ 0 w 4359515"/>
                <a:gd name="connsiteY4" fmla="*/ 191386 h 10738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9515" h="1073888">
                  <a:moveTo>
                    <a:pt x="0" y="191386"/>
                  </a:moveTo>
                  <a:lnTo>
                    <a:pt x="4359515" y="0"/>
                  </a:lnTo>
                  <a:lnTo>
                    <a:pt x="3415598" y="1061040"/>
                  </a:lnTo>
                  <a:lnTo>
                    <a:pt x="967729" y="1073888"/>
                  </a:lnTo>
                  <a:lnTo>
                    <a:pt x="0" y="191386"/>
                  </a:lnTo>
                  <a:close/>
                </a:path>
              </a:pathLst>
            </a:custGeom>
            <a:grpFill/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Volný tvar 7"/>
            <p:cNvSpPr/>
            <p:nvPr/>
          </p:nvSpPr>
          <p:spPr>
            <a:xfrm>
              <a:off x="2286000" y="1935126"/>
              <a:ext cx="968836" cy="4114800"/>
            </a:xfrm>
            <a:custGeom>
              <a:avLst/>
              <a:gdLst>
                <a:gd name="connsiteX0" fmla="*/ 10633 w 956930"/>
                <a:gd name="connsiteY0" fmla="*/ 4114800 h 4114800"/>
                <a:gd name="connsiteX1" fmla="*/ 946298 w 956930"/>
                <a:gd name="connsiteY1" fmla="*/ 3285460 h 4114800"/>
                <a:gd name="connsiteX2" fmla="*/ 956930 w 956930"/>
                <a:gd name="connsiteY2" fmla="*/ 893134 h 4114800"/>
                <a:gd name="connsiteX3" fmla="*/ 0 w 956930"/>
                <a:gd name="connsiteY3" fmla="*/ 0 h 4114800"/>
                <a:gd name="connsiteX4" fmla="*/ 10633 w 956930"/>
                <a:gd name="connsiteY4" fmla="*/ 4114800 h 4114800"/>
                <a:gd name="connsiteX0" fmla="*/ 10633 w 968836"/>
                <a:gd name="connsiteY0" fmla="*/ 4114800 h 4114800"/>
                <a:gd name="connsiteX1" fmla="*/ 946298 w 968836"/>
                <a:gd name="connsiteY1" fmla="*/ 3285460 h 4114800"/>
                <a:gd name="connsiteX2" fmla="*/ 968836 w 968836"/>
                <a:gd name="connsiteY2" fmla="*/ 883609 h 4114800"/>
                <a:gd name="connsiteX3" fmla="*/ 0 w 968836"/>
                <a:gd name="connsiteY3" fmla="*/ 0 h 4114800"/>
                <a:gd name="connsiteX4" fmla="*/ 10633 w 968836"/>
                <a:gd name="connsiteY4" fmla="*/ 4114800 h 4114800"/>
                <a:gd name="connsiteX0" fmla="*/ 10633 w 968836"/>
                <a:gd name="connsiteY0" fmla="*/ 4114800 h 4114800"/>
                <a:gd name="connsiteX1" fmla="*/ 932010 w 968836"/>
                <a:gd name="connsiteY1" fmla="*/ 3306891 h 4114800"/>
                <a:gd name="connsiteX2" fmla="*/ 968836 w 968836"/>
                <a:gd name="connsiteY2" fmla="*/ 883609 h 4114800"/>
                <a:gd name="connsiteX3" fmla="*/ 0 w 968836"/>
                <a:gd name="connsiteY3" fmla="*/ 0 h 4114800"/>
                <a:gd name="connsiteX4" fmla="*/ 10633 w 968836"/>
                <a:gd name="connsiteY4" fmla="*/ 4114800 h 4114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8836" h="4114800">
                  <a:moveTo>
                    <a:pt x="10633" y="4114800"/>
                  </a:moveTo>
                  <a:lnTo>
                    <a:pt x="932010" y="3306891"/>
                  </a:lnTo>
                  <a:lnTo>
                    <a:pt x="968836" y="883609"/>
                  </a:lnTo>
                  <a:lnTo>
                    <a:pt x="0" y="0"/>
                  </a:lnTo>
                  <a:cubicBezTo>
                    <a:pt x="3544" y="1371600"/>
                    <a:pt x="7089" y="2743200"/>
                    <a:pt x="10633" y="4114800"/>
                  </a:cubicBezTo>
                  <a:close/>
                </a:path>
              </a:pathLst>
            </a:custGeom>
            <a:grpFill/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Volný tvar 8"/>
            <p:cNvSpPr/>
            <p:nvPr/>
          </p:nvSpPr>
          <p:spPr>
            <a:xfrm>
              <a:off x="2296633" y="5238254"/>
              <a:ext cx="4353479" cy="1320927"/>
            </a:xfrm>
            <a:custGeom>
              <a:avLst/>
              <a:gdLst>
                <a:gd name="connsiteX0" fmla="*/ 0 w 4348716"/>
                <a:gd name="connsiteY0" fmla="*/ 861238 h 1360968"/>
                <a:gd name="connsiteX1" fmla="*/ 4348716 w 4348716"/>
                <a:gd name="connsiteY1" fmla="*/ 1360968 h 1360968"/>
                <a:gd name="connsiteX2" fmla="*/ 3370520 w 4348716"/>
                <a:gd name="connsiteY2" fmla="*/ 202019 h 1360968"/>
                <a:gd name="connsiteX3" fmla="*/ 1010093 w 4348716"/>
                <a:gd name="connsiteY3" fmla="*/ 0 h 1360968"/>
                <a:gd name="connsiteX4" fmla="*/ 0 w 4348716"/>
                <a:gd name="connsiteY4" fmla="*/ 861238 h 1360968"/>
                <a:gd name="connsiteX0" fmla="*/ 0 w 4348716"/>
                <a:gd name="connsiteY0" fmla="*/ 820726 h 1320456"/>
                <a:gd name="connsiteX1" fmla="*/ 4348716 w 4348716"/>
                <a:gd name="connsiteY1" fmla="*/ 1320456 h 1320456"/>
                <a:gd name="connsiteX2" fmla="*/ 3370520 w 4348716"/>
                <a:gd name="connsiteY2" fmla="*/ 161507 h 1320456"/>
                <a:gd name="connsiteX3" fmla="*/ 979223 w 4348716"/>
                <a:gd name="connsiteY3" fmla="*/ 0 h 1320456"/>
                <a:gd name="connsiteX4" fmla="*/ 0 w 4348716"/>
                <a:gd name="connsiteY4" fmla="*/ 820726 h 1320456"/>
                <a:gd name="connsiteX0" fmla="*/ 0 w 4348716"/>
                <a:gd name="connsiteY0" fmla="*/ 807146 h 1306876"/>
                <a:gd name="connsiteX1" fmla="*/ 4348716 w 4348716"/>
                <a:gd name="connsiteY1" fmla="*/ 1306876 h 1306876"/>
                <a:gd name="connsiteX2" fmla="*/ 3370520 w 4348716"/>
                <a:gd name="connsiteY2" fmla="*/ 147927 h 1306876"/>
                <a:gd name="connsiteX3" fmla="*/ 943009 w 4348716"/>
                <a:gd name="connsiteY3" fmla="*/ 0 h 1306876"/>
                <a:gd name="connsiteX4" fmla="*/ 0 w 4348716"/>
                <a:gd name="connsiteY4" fmla="*/ 807146 h 1306876"/>
                <a:gd name="connsiteX0" fmla="*/ 0 w 4348716"/>
                <a:gd name="connsiteY0" fmla="*/ 703031 h 1202761"/>
                <a:gd name="connsiteX1" fmla="*/ 4348716 w 4348716"/>
                <a:gd name="connsiteY1" fmla="*/ 1202761 h 1202761"/>
                <a:gd name="connsiteX2" fmla="*/ 3370520 w 4348716"/>
                <a:gd name="connsiteY2" fmla="*/ 43812 h 1202761"/>
                <a:gd name="connsiteX3" fmla="*/ 1164819 w 4348716"/>
                <a:gd name="connsiteY3" fmla="*/ 0 h 1202761"/>
                <a:gd name="connsiteX4" fmla="*/ 0 w 4348716"/>
                <a:gd name="connsiteY4" fmla="*/ 703031 h 1202761"/>
                <a:gd name="connsiteX0" fmla="*/ 0 w 4348716"/>
                <a:gd name="connsiteY0" fmla="*/ 811672 h 1311402"/>
                <a:gd name="connsiteX1" fmla="*/ 4348716 w 4348716"/>
                <a:gd name="connsiteY1" fmla="*/ 1311402 h 1311402"/>
                <a:gd name="connsiteX2" fmla="*/ 3370520 w 4348716"/>
                <a:gd name="connsiteY2" fmla="*/ 152453 h 1311402"/>
                <a:gd name="connsiteX3" fmla="*/ 920375 w 4348716"/>
                <a:gd name="connsiteY3" fmla="*/ 0 h 1311402"/>
                <a:gd name="connsiteX4" fmla="*/ 0 w 4348716"/>
                <a:gd name="connsiteY4" fmla="*/ 811672 h 1311402"/>
                <a:gd name="connsiteX0" fmla="*/ 0 w 4358241"/>
                <a:gd name="connsiteY0" fmla="*/ 811672 h 1325689"/>
                <a:gd name="connsiteX1" fmla="*/ 4358241 w 4358241"/>
                <a:gd name="connsiteY1" fmla="*/ 1325689 h 1325689"/>
                <a:gd name="connsiteX2" fmla="*/ 3370520 w 4358241"/>
                <a:gd name="connsiteY2" fmla="*/ 152453 h 1325689"/>
                <a:gd name="connsiteX3" fmla="*/ 920375 w 4358241"/>
                <a:gd name="connsiteY3" fmla="*/ 0 h 1325689"/>
                <a:gd name="connsiteX4" fmla="*/ 0 w 4358241"/>
                <a:gd name="connsiteY4" fmla="*/ 811672 h 1325689"/>
                <a:gd name="connsiteX0" fmla="*/ 0 w 4353479"/>
                <a:gd name="connsiteY0" fmla="*/ 811672 h 1320927"/>
                <a:gd name="connsiteX1" fmla="*/ 4353479 w 4353479"/>
                <a:gd name="connsiteY1" fmla="*/ 1320927 h 1320927"/>
                <a:gd name="connsiteX2" fmla="*/ 3370520 w 4353479"/>
                <a:gd name="connsiteY2" fmla="*/ 152453 h 1320927"/>
                <a:gd name="connsiteX3" fmla="*/ 920375 w 4353479"/>
                <a:gd name="connsiteY3" fmla="*/ 0 h 1320927"/>
                <a:gd name="connsiteX4" fmla="*/ 0 w 4353479"/>
                <a:gd name="connsiteY4" fmla="*/ 811672 h 13209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53479" h="1320927">
                  <a:moveTo>
                    <a:pt x="0" y="811672"/>
                  </a:moveTo>
                  <a:lnTo>
                    <a:pt x="4353479" y="1320927"/>
                  </a:lnTo>
                  <a:lnTo>
                    <a:pt x="3370520" y="152453"/>
                  </a:lnTo>
                  <a:lnTo>
                    <a:pt x="920375" y="0"/>
                  </a:lnTo>
                  <a:lnTo>
                    <a:pt x="0" y="811672"/>
                  </a:lnTo>
                  <a:close/>
                </a:path>
              </a:pathLst>
            </a:custGeom>
            <a:grpFill/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Volný tvar 9"/>
            <p:cNvSpPr/>
            <p:nvPr/>
          </p:nvSpPr>
          <p:spPr>
            <a:xfrm>
              <a:off x="5667375" y="1743075"/>
              <a:ext cx="981075" cy="4819650"/>
            </a:xfrm>
            <a:custGeom>
              <a:avLst/>
              <a:gdLst>
                <a:gd name="connsiteX0" fmla="*/ 981075 w 981075"/>
                <a:gd name="connsiteY0" fmla="*/ 4819650 h 4819650"/>
                <a:gd name="connsiteX1" fmla="*/ 981075 w 981075"/>
                <a:gd name="connsiteY1" fmla="*/ 0 h 4819650"/>
                <a:gd name="connsiteX2" fmla="*/ 28575 w 981075"/>
                <a:gd name="connsiteY2" fmla="*/ 1066800 h 4819650"/>
                <a:gd name="connsiteX3" fmla="*/ 0 w 981075"/>
                <a:gd name="connsiteY3" fmla="*/ 3648075 h 4819650"/>
                <a:gd name="connsiteX4" fmla="*/ 981075 w 981075"/>
                <a:gd name="connsiteY4" fmla="*/ 4819650 h 4819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1075" h="4819650">
                  <a:moveTo>
                    <a:pt x="981075" y="4819650"/>
                  </a:moveTo>
                  <a:lnTo>
                    <a:pt x="981075" y="0"/>
                  </a:lnTo>
                  <a:lnTo>
                    <a:pt x="28575" y="1066800"/>
                  </a:lnTo>
                  <a:lnTo>
                    <a:pt x="0" y="3648075"/>
                  </a:lnTo>
                  <a:lnTo>
                    <a:pt x="981075" y="4819650"/>
                  </a:lnTo>
                  <a:close/>
                </a:path>
              </a:pathLst>
            </a:custGeom>
            <a:grpFill/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Volný tvar 10"/>
            <p:cNvSpPr/>
            <p:nvPr/>
          </p:nvSpPr>
          <p:spPr>
            <a:xfrm>
              <a:off x="3219450" y="2807866"/>
              <a:ext cx="2476897" cy="2583284"/>
            </a:xfrm>
            <a:custGeom>
              <a:avLst/>
              <a:gdLst>
                <a:gd name="connsiteX0" fmla="*/ 9525 w 2457450"/>
                <a:gd name="connsiteY0" fmla="*/ 19050 h 2590800"/>
                <a:gd name="connsiteX1" fmla="*/ 2457450 w 2457450"/>
                <a:gd name="connsiteY1" fmla="*/ 0 h 2590800"/>
                <a:gd name="connsiteX2" fmla="*/ 2428875 w 2457450"/>
                <a:gd name="connsiteY2" fmla="*/ 2590800 h 2590800"/>
                <a:gd name="connsiteX3" fmla="*/ 0 w 2457450"/>
                <a:gd name="connsiteY3" fmla="*/ 2447925 h 2590800"/>
                <a:gd name="connsiteX4" fmla="*/ 9525 w 2457450"/>
                <a:gd name="connsiteY4" fmla="*/ 19050 h 2590800"/>
                <a:gd name="connsiteX0" fmla="*/ 9525 w 2457847"/>
                <a:gd name="connsiteY0" fmla="*/ 11534 h 2583284"/>
                <a:gd name="connsiteX1" fmla="*/ 2457847 w 2457847"/>
                <a:gd name="connsiteY1" fmla="*/ 0 h 2583284"/>
                <a:gd name="connsiteX2" fmla="*/ 2428875 w 2457847"/>
                <a:gd name="connsiteY2" fmla="*/ 2583284 h 2583284"/>
                <a:gd name="connsiteX3" fmla="*/ 0 w 2457847"/>
                <a:gd name="connsiteY3" fmla="*/ 2440409 h 2583284"/>
                <a:gd name="connsiteX4" fmla="*/ 9525 w 2457847"/>
                <a:gd name="connsiteY4" fmla="*/ 11534 h 2583284"/>
                <a:gd name="connsiteX0" fmla="*/ 50006 w 2457847"/>
                <a:gd name="connsiteY0" fmla="*/ 13915 h 2583284"/>
                <a:gd name="connsiteX1" fmla="*/ 2457847 w 2457847"/>
                <a:gd name="connsiteY1" fmla="*/ 0 h 2583284"/>
                <a:gd name="connsiteX2" fmla="*/ 2428875 w 2457847"/>
                <a:gd name="connsiteY2" fmla="*/ 2583284 h 2583284"/>
                <a:gd name="connsiteX3" fmla="*/ 0 w 2457847"/>
                <a:gd name="connsiteY3" fmla="*/ 2440409 h 2583284"/>
                <a:gd name="connsiteX4" fmla="*/ 50006 w 2457847"/>
                <a:gd name="connsiteY4" fmla="*/ 13915 h 2583284"/>
                <a:gd name="connsiteX0" fmla="*/ 16669 w 2457847"/>
                <a:gd name="connsiteY0" fmla="*/ 9152 h 2583284"/>
                <a:gd name="connsiteX1" fmla="*/ 2457847 w 2457847"/>
                <a:gd name="connsiteY1" fmla="*/ 0 h 2583284"/>
                <a:gd name="connsiteX2" fmla="*/ 2428875 w 2457847"/>
                <a:gd name="connsiteY2" fmla="*/ 2583284 h 2583284"/>
                <a:gd name="connsiteX3" fmla="*/ 0 w 2457847"/>
                <a:gd name="connsiteY3" fmla="*/ 2440409 h 2583284"/>
                <a:gd name="connsiteX4" fmla="*/ 16669 w 2457847"/>
                <a:gd name="connsiteY4" fmla="*/ 9152 h 2583284"/>
                <a:gd name="connsiteX0" fmla="*/ 35719 w 2476897"/>
                <a:gd name="connsiteY0" fmla="*/ 9152 h 2583284"/>
                <a:gd name="connsiteX1" fmla="*/ 2476897 w 2476897"/>
                <a:gd name="connsiteY1" fmla="*/ 0 h 2583284"/>
                <a:gd name="connsiteX2" fmla="*/ 2447925 w 2476897"/>
                <a:gd name="connsiteY2" fmla="*/ 2583284 h 2583284"/>
                <a:gd name="connsiteX3" fmla="*/ 0 w 2476897"/>
                <a:gd name="connsiteY3" fmla="*/ 2430884 h 2583284"/>
                <a:gd name="connsiteX4" fmla="*/ 35719 w 2476897"/>
                <a:gd name="connsiteY4" fmla="*/ 9152 h 25832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76897" h="2583284">
                  <a:moveTo>
                    <a:pt x="35719" y="9152"/>
                  </a:moveTo>
                  <a:lnTo>
                    <a:pt x="2476897" y="0"/>
                  </a:lnTo>
                  <a:lnTo>
                    <a:pt x="2447925" y="2583284"/>
                  </a:lnTo>
                  <a:lnTo>
                    <a:pt x="0" y="2430884"/>
                  </a:lnTo>
                  <a:lnTo>
                    <a:pt x="35719" y="9152"/>
                  </a:lnTo>
                  <a:close/>
                </a:path>
              </a:pathLst>
            </a:custGeom>
            <a:grpFill/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Volný tvar 11"/>
            <p:cNvSpPr/>
            <p:nvPr/>
          </p:nvSpPr>
          <p:spPr>
            <a:xfrm>
              <a:off x="3924300" y="2247900"/>
              <a:ext cx="1114425" cy="314325"/>
            </a:xfrm>
            <a:custGeom>
              <a:avLst/>
              <a:gdLst>
                <a:gd name="connsiteX0" fmla="*/ 1009650 w 1114425"/>
                <a:gd name="connsiteY0" fmla="*/ 295275 h 314325"/>
                <a:gd name="connsiteX1" fmla="*/ 1114425 w 1114425"/>
                <a:gd name="connsiteY1" fmla="*/ 0 h 314325"/>
                <a:gd name="connsiteX2" fmla="*/ 0 w 1114425"/>
                <a:gd name="connsiteY2" fmla="*/ 28575 h 314325"/>
                <a:gd name="connsiteX3" fmla="*/ 76200 w 1114425"/>
                <a:gd name="connsiteY3" fmla="*/ 314325 h 314325"/>
                <a:gd name="connsiteX4" fmla="*/ 1009650 w 1114425"/>
                <a:gd name="connsiteY4" fmla="*/ 295275 h 314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14425" h="314325">
                  <a:moveTo>
                    <a:pt x="1009650" y="295275"/>
                  </a:moveTo>
                  <a:lnTo>
                    <a:pt x="1114425" y="0"/>
                  </a:lnTo>
                  <a:lnTo>
                    <a:pt x="0" y="28575"/>
                  </a:lnTo>
                  <a:lnTo>
                    <a:pt x="76200" y="314325"/>
                  </a:lnTo>
                  <a:lnTo>
                    <a:pt x="1009650" y="295275"/>
                  </a:lnTo>
                  <a:close/>
                </a:path>
              </a:pathLst>
            </a:custGeom>
            <a:solidFill>
              <a:schemeClr val="bg1"/>
            </a:solidFill>
            <a:ln w="31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pic>
        <p:nvPicPr>
          <p:cNvPr id="13" name="Picture 7" descr="camera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65070" y="3089047"/>
            <a:ext cx="1199750" cy="1236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Volný tvar 13"/>
          <p:cNvSpPr/>
          <p:nvPr/>
        </p:nvSpPr>
        <p:spPr>
          <a:xfrm>
            <a:off x="3623940" y="2334589"/>
            <a:ext cx="4454148" cy="2935043"/>
          </a:xfrm>
          <a:custGeom>
            <a:avLst/>
            <a:gdLst>
              <a:gd name="connsiteX0" fmla="*/ 0 w 5593404"/>
              <a:gd name="connsiteY0" fmla="*/ 1157592 h 3112851"/>
              <a:gd name="connsiteX1" fmla="*/ 3472774 w 5593404"/>
              <a:gd name="connsiteY1" fmla="*/ 3112851 h 3112851"/>
              <a:gd name="connsiteX2" fmla="*/ 5593404 w 5593404"/>
              <a:gd name="connsiteY2" fmla="*/ 1303507 h 3112851"/>
              <a:gd name="connsiteX3" fmla="*/ 4406629 w 5593404"/>
              <a:gd name="connsiteY3" fmla="*/ 0 h 3112851"/>
              <a:gd name="connsiteX4" fmla="*/ 4406629 w 5593404"/>
              <a:gd name="connsiteY4" fmla="*/ 0 h 3112851"/>
              <a:gd name="connsiteX5" fmla="*/ 4406629 w 5593404"/>
              <a:gd name="connsiteY5" fmla="*/ 0 h 3112851"/>
              <a:gd name="connsiteX0" fmla="*/ 0 w 5548003"/>
              <a:gd name="connsiteY0" fmla="*/ 1157592 h 3112851"/>
              <a:gd name="connsiteX1" fmla="*/ 3472774 w 5548003"/>
              <a:gd name="connsiteY1" fmla="*/ 3112851 h 3112851"/>
              <a:gd name="connsiteX2" fmla="*/ 5548003 w 5548003"/>
              <a:gd name="connsiteY2" fmla="*/ 1484985 h 3112851"/>
              <a:gd name="connsiteX3" fmla="*/ 4406629 w 5548003"/>
              <a:gd name="connsiteY3" fmla="*/ 0 h 3112851"/>
              <a:gd name="connsiteX4" fmla="*/ 4406629 w 5548003"/>
              <a:gd name="connsiteY4" fmla="*/ 0 h 3112851"/>
              <a:gd name="connsiteX5" fmla="*/ 4406629 w 5548003"/>
              <a:gd name="connsiteY5" fmla="*/ 0 h 3112851"/>
              <a:gd name="connsiteX0" fmla="*/ 0 w 5548003"/>
              <a:gd name="connsiteY0" fmla="*/ 1157592 h 3122473"/>
              <a:gd name="connsiteX1" fmla="*/ 3523160 w 5548003"/>
              <a:gd name="connsiteY1" fmla="*/ 3122473 h 3122473"/>
              <a:gd name="connsiteX2" fmla="*/ 5548003 w 5548003"/>
              <a:gd name="connsiteY2" fmla="*/ 1484985 h 3122473"/>
              <a:gd name="connsiteX3" fmla="*/ 4406629 w 5548003"/>
              <a:gd name="connsiteY3" fmla="*/ 0 h 3122473"/>
              <a:gd name="connsiteX4" fmla="*/ 4406629 w 5548003"/>
              <a:gd name="connsiteY4" fmla="*/ 0 h 3122473"/>
              <a:gd name="connsiteX5" fmla="*/ 4406629 w 5548003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5" fmla="*/ 4406629 w 5525701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406629 w 5525701"/>
              <a:gd name="connsiteY3" fmla="*/ 99191 h 3221664"/>
              <a:gd name="connsiteX4" fmla="*/ 4035836 w 5525701"/>
              <a:gd name="connsiteY4" fmla="*/ 0 h 3221664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179852 w 5525701"/>
              <a:gd name="connsiteY3" fmla="*/ 432048 h 3221664"/>
              <a:gd name="connsiteX4" fmla="*/ 4035836 w 5525701"/>
              <a:gd name="connsiteY4" fmla="*/ 0 h 3221664"/>
              <a:gd name="connsiteX0" fmla="*/ 0 w 5525701"/>
              <a:gd name="connsiteY0" fmla="*/ 824735 h 2789616"/>
              <a:gd name="connsiteX1" fmla="*/ 3523160 w 5525701"/>
              <a:gd name="connsiteY1" fmla="*/ 2789616 h 2789616"/>
              <a:gd name="connsiteX2" fmla="*/ 5525701 w 5525701"/>
              <a:gd name="connsiteY2" fmla="*/ 1148411 h 2789616"/>
              <a:gd name="connsiteX3" fmla="*/ 4179852 w 5525701"/>
              <a:gd name="connsiteY3" fmla="*/ 0 h 2789616"/>
              <a:gd name="connsiteX0" fmla="*/ 0 w 5525701"/>
              <a:gd name="connsiteY0" fmla="*/ 954440 h 2919321"/>
              <a:gd name="connsiteX1" fmla="*/ 3523160 w 5525701"/>
              <a:gd name="connsiteY1" fmla="*/ 2919321 h 2919321"/>
              <a:gd name="connsiteX2" fmla="*/ 5525701 w 5525701"/>
              <a:gd name="connsiteY2" fmla="*/ 1278116 h 2919321"/>
              <a:gd name="connsiteX3" fmla="*/ 4365085 w 5525701"/>
              <a:gd name="connsiteY3" fmla="*/ 0 h 2919321"/>
              <a:gd name="connsiteX0" fmla="*/ 0 w 5525701"/>
              <a:gd name="connsiteY0" fmla="*/ 954440 h 2966482"/>
              <a:gd name="connsiteX1" fmla="*/ 3504819 w 5525701"/>
              <a:gd name="connsiteY1" fmla="*/ 2966482 h 2966482"/>
              <a:gd name="connsiteX2" fmla="*/ 5525701 w 5525701"/>
              <a:gd name="connsiteY2" fmla="*/ 1278116 h 2966482"/>
              <a:gd name="connsiteX3" fmla="*/ 4365085 w 5525701"/>
              <a:gd name="connsiteY3" fmla="*/ 0 h 2966482"/>
              <a:gd name="connsiteX0" fmla="*/ 0 w 5525701"/>
              <a:gd name="connsiteY0" fmla="*/ 954440 h 2935041"/>
              <a:gd name="connsiteX1" fmla="*/ 3510059 w 5525701"/>
              <a:gd name="connsiteY1" fmla="*/ 2935041 h 2935041"/>
              <a:gd name="connsiteX2" fmla="*/ 5525701 w 5525701"/>
              <a:gd name="connsiteY2" fmla="*/ 1278116 h 2935041"/>
              <a:gd name="connsiteX3" fmla="*/ 4365085 w 5525701"/>
              <a:gd name="connsiteY3" fmla="*/ 0 h 2935041"/>
              <a:gd name="connsiteX0" fmla="*/ 0 w 3650105"/>
              <a:gd name="connsiteY0" fmla="*/ 1065810 h 2935041"/>
              <a:gd name="connsiteX1" fmla="*/ 1634463 w 3650105"/>
              <a:gd name="connsiteY1" fmla="*/ 2935041 h 2935041"/>
              <a:gd name="connsiteX2" fmla="*/ 3650105 w 3650105"/>
              <a:gd name="connsiteY2" fmla="*/ 1278116 h 2935041"/>
              <a:gd name="connsiteX3" fmla="*/ 2489489 w 3650105"/>
              <a:gd name="connsiteY3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0 w 4415418"/>
              <a:gd name="connsiteY0" fmla="*/ 1602524 h 2935041"/>
              <a:gd name="connsiteX1" fmla="*/ 45233 w 4415418"/>
              <a:gd name="connsiteY1" fmla="*/ 2001914 h 2935041"/>
              <a:gd name="connsiteX2" fmla="*/ 2399776 w 4415418"/>
              <a:gd name="connsiteY2" fmla="*/ 2935041 h 2935041"/>
              <a:gd name="connsiteX3" fmla="*/ 4415418 w 4415418"/>
              <a:gd name="connsiteY3" fmla="*/ 1278116 h 2935041"/>
              <a:gd name="connsiteX4" fmla="*/ 3254802 w 4415418"/>
              <a:gd name="connsiteY4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170791 w 4586209"/>
              <a:gd name="connsiteY0" fmla="*/ 1602524 h 2935041"/>
              <a:gd name="connsiteX1" fmla="*/ 0 w 4586209"/>
              <a:gd name="connsiteY1" fmla="*/ 20019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586209"/>
              <a:gd name="connsiteY0" fmla="*/ 2001914 h 2935041"/>
              <a:gd name="connsiteX1" fmla="*/ 216025 w 4586209"/>
              <a:gd name="connsiteY1" fmla="*/ 1785890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151696 w 4586209"/>
              <a:gd name="connsiteY1" fmla="*/ 15776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658216"/>
              <a:gd name="connsiteY0" fmla="*/ 2217938 h 2935041"/>
              <a:gd name="connsiteX1" fmla="*/ 2642574 w 4658216"/>
              <a:gd name="connsiteY1" fmla="*/ 2935041 h 2935041"/>
              <a:gd name="connsiteX2" fmla="*/ 4658216 w 4658216"/>
              <a:gd name="connsiteY2" fmla="*/ 1278116 h 2935041"/>
              <a:gd name="connsiteX3" fmla="*/ 3497600 w 4658216"/>
              <a:gd name="connsiteY3" fmla="*/ 0 h 2935041"/>
              <a:gd name="connsiteX0" fmla="*/ 0 w 4454147"/>
              <a:gd name="connsiteY0" fmla="*/ 1563589 h 2935041"/>
              <a:gd name="connsiteX1" fmla="*/ 2438505 w 4454147"/>
              <a:gd name="connsiteY1" fmla="*/ 2935041 h 2935041"/>
              <a:gd name="connsiteX2" fmla="*/ 4454147 w 4454147"/>
              <a:gd name="connsiteY2" fmla="*/ 1278116 h 2935041"/>
              <a:gd name="connsiteX3" fmla="*/ 3293531 w 4454147"/>
              <a:gd name="connsiteY3" fmla="*/ 0 h 29350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54147" h="2935041">
                <a:moveTo>
                  <a:pt x="0" y="1563589"/>
                </a:moveTo>
                <a:lnTo>
                  <a:pt x="2438505" y="2935041"/>
                </a:lnTo>
                <a:lnTo>
                  <a:pt x="4454147" y="1278116"/>
                </a:lnTo>
                <a:lnTo>
                  <a:pt x="3293531" y="0"/>
                </a:lnTo>
              </a:path>
            </a:pathLst>
          </a:custGeom>
          <a:ln w="38100">
            <a:solidFill>
              <a:srgbClr val="FFCC00"/>
            </a:solidFill>
            <a:headEnd type="triangl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15" name="Volný tvar 14"/>
          <p:cNvSpPr/>
          <p:nvPr/>
        </p:nvSpPr>
        <p:spPr>
          <a:xfrm>
            <a:off x="3635896" y="2248272"/>
            <a:ext cx="3096344" cy="3384376"/>
          </a:xfrm>
          <a:custGeom>
            <a:avLst/>
            <a:gdLst>
              <a:gd name="connsiteX0" fmla="*/ 0 w 5593404"/>
              <a:gd name="connsiteY0" fmla="*/ 1157592 h 3112851"/>
              <a:gd name="connsiteX1" fmla="*/ 3472774 w 5593404"/>
              <a:gd name="connsiteY1" fmla="*/ 3112851 h 3112851"/>
              <a:gd name="connsiteX2" fmla="*/ 5593404 w 5593404"/>
              <a:gd name="connsiteY2" fmla="*/ 1303507 h 3112851"/>
              <a:gd name="connsiteX3" fmla="*/ 4406629 w 5593404"/>
              <a:gd name="connsiteY3" fmla="*/ 0 h 3112851"/>
              <a:gd name="connsiteX4" fmla="*/ 4406629 w 5593404"/>
              <a:gd name="connsiteY4" fmla="*/ 0 h 3112851"/>
              <a:gd name="connsiteX5" fmla="*/ 4406629 w 5593404"/>
              <a:gd name="connsiteY5" fmla="*/ 0 h 3112851"/>
              <a:gd name="connsiteX0" fmla="*/ 0 w 5548003"/>
              <a:gd name="connsiteY0" fmla="*/ 1157592 h 3112851"/>
              <a:gd name="connsiteX1" fmla="*/ 3472774 w 5548003"/>
              <a:gd name="connsiteY1" fmla="*/ 3112851 h 3112851"/>
              <a:gd name="connsiteX2" fmla="*/ 5548003 w 5548003"/>
              <a:gd name="connsiteY2" fmla="*/ 1484985 h 3112851"/>
              <a:gd name="connsiteX3" fmla="*/ 4406629 w 5548003"/>
              <a:gd name="connsiteY3" fmla="*/ 0 h 3112851"/>
              <a:gd name="connsiteX4" fmla="*/ 4406629 w 5548003"/>
              <a:gd name="connsiteY4" fmla="*/ 0 h 3112851"/>
              <a:gd name="connsiteX5" fmla="*/ 4406629 w 5548003"/>
              <a:gd name="connsiteY5" fmla="*/ 0 h 3112851"/>
              <a:gd name="connsiteX0" fmla="*/ 0 w 5548003"/>
              <a:gd name="connsiteY0" fmla="*/ 1157592 h 3122473"/>
              <a:gd name="connsiteX1" fmla="*/ 3523160 w 5548003"/>
              <a:gd name="connsiteY1" fmla="*/ 3122473 h 3122473"/>
              <a:gd name="connsiteX2" fmla="*/ 5548003 w 5548003"/>
              <a:gd name="connsiteY2" fmla="*/ 1484985 h 3122473"/>
              <a:gd name="connsiteX3" fmla="*/ 4406629 w 5548003"/>
              <a:gd name="connsiteY3" fmla="*/ 0 h 3122473"/>
              <a:gd name="connsiteX4" fmla="*/ 4406629 w 5548003"/>
              <a:gd name="connsiteY4" fmla="*/ 0 h 3122473"/>
              <a:gd name="connsiteX5" fmla="*/ 4406629 w 5548003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5" fmla="*/ 4406629 w 5525701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406629 w 5525701"/>
              <a:gd name="connsiteY3" fmla="*/ 99191 h 3221664"/>
              <a:gd name="connsiteX4" fmla="*/ 4035836 w 5525701"/>
              <a:gd name="connsiteY4" fmla="*/ 0 h 3221664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179852 w 5525701"/>
              <a:gd name="connsiteY3" fmla="*/ 432048 h 3221664"/>
              <a:gd name="connsiteX4" fmla="*/ 4035836 w 5525701"/>
              <a:gd name="connsiteY4" fmla="*/ 0 h 3221664"/>
              <a:gd name="connsiteX0" fmla="*/ 0 w 5525701"/>
              <a:gd name="connsiteY0" fmla="*/ 824735 h 2789616"/>
              <a:gd name="connsiteX1" fmla="*/ 3523160 w 5525701"/>
              <a:gd name="connsiteY1" fmla="*/ 2789616 h 2789616"/>
              <a:gd name="connsiteX2" fmla="*/ 5525701 w 5525701"/>
              <a:gd name="connsiteY2" fmla="*/ 1148411 h 2789616"/>
              <a:gd name="connsiteX3" fmla="*/ 4179852 w 5525701"/>
              <a:gd name="connsiteY3" fmla="*/ 0 h 2789616"/>
              <a:gd name="connsiteX0" fmla="*/ 0 w 5525701"/>
              <a:gd name="connsiteY0" fmla="*/ 954440 h 2919321"/>
              <a:gd name="connsiteX1" fmla="*/ 3523160 w 5525701"/>
              <a:gd name="connsiteY1" fmla="*/ 2919321 h 2919321"/>
              <a:gd name="connsiteX2" fmla="*/ 5525701 w 5525701"/>
              <a:gd name="connsiteY2" fmla="*/ 1278116 h 2919321"/>
              <a:gd name="connsiteX3" fmla="*/ 4365085 w 5525701"/>
              <a:gd name="connsiteY3" fmla="*/ 0 h 2919321"/>
              <a:gd name="connsiteX0" fmla="*/ 0 w 5525701"/>
              <a:gd name="connsiteY0" fmla="*/ 954440 h 2966482"/>
              <a:gd name="connsiteX1" fmla="*/ 3504819 w 5525701"/>
              <a:gd name="connsiteY1" fmla="*/ 2966482 h 2966482"/>
              <a:gd name="connsiteX2" fmla="*/ 5525701 w 5525701"/>
              <a:gd name="connsiteY2" fmla="*/ 1278116 h 2966482"/>
              <a:gd name="connsiteX3" fmla="*/ 4365085 w 5525701"/>
              <a:gd name="connsiteY3" fmla="*/ 0 h 2966482"/>
              <a:gd name="connsiteX0" fmla="*/ 0 w 5525701"/>
              <a:gd name="connsiteY0" fmla="*/ 954440 h 2935041"/>
              <a:gd name="connsiteX1" fmla="*/ 3510059 w 5525701"/>
              <a:gd name="connsiteY1" fmla="*/ 2935041 h 2935041"/>
              <a:gd name="connsiteX2" fmla="*/ 5525701 w 5525701"/>
              <a:gd name="connsiteY2" fmla="*/ 1278116 h 2935041"/>
              <a:gd name="connsiteX3" fmla="*/ 4365085 w 5525701"/>
              <a:gd name="connsiteY3" fmla="*/ 0 h 2935041"/>
              <a:gd name="connsiteX0" fmla="*/ 0 w 3650105"/>
              <a:gd name="connsiteY0" fmla="*/ 1065810 h 2935041"/>
              <a:gd name="connsiteX1" fmla="*/ 1634463 w 3650105"/>
              <a:gd name="connsiteY1" fmla="*/ 2935041 h 2935041"/>
              <a:gd name="connsiteX2" fmla="*/ 3650105 w 3650105"/>
              <a:gd name="connsiteY2" fmla="*/ 1278116 h 2935041"/>
              <a:gd name="connsiteX3" fmla="*/ 2489489 w 3650105"/>
              <a:gd name="connsiteY3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0 w 4415418"/>
              <a:gd name="connsiteY0" fmla="*/ 1602524 h 2935041"/>
              <a:gd name="connsiteX1" fmla="*/ 45233 w 4415418"/>
              <a:gd name="connsiteY1" fmla="*/ 2001914 h 2935041"/>
              <a:gd name="connsiteX2" fmla="*/ 2399776 w 4415418"/>
              <a:gd name="connsiteY2" fmla="*/ 2935041 h 2935041"/>
              <a:gd name="connsiteX3" fmla="*/ 4415418 w 4415418"/>
              <a:gd name="connsiteY3" fmla="*/ 1278116 h 2935041"/>
              <a:gd name="connsiteX4" fmla="*/ 3254802 w 4415418"/>
              <a:gd name="connsiteY4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170791 w 4586209"/>
              <a:gd name="connsiteY0" fmla="*/ 1602524 h 2935041"/>
              <a:gd name="connsiteX1" fmla="*/ 0 w 4586209"/>
              <a:gd name="connsiteY1" fmla="*/ 20019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586209"/>
              <a:gd name="connsiteY0" fmla="*/ 2001914 h 2935041"/>
              <a:gd name="connsiteX1" fmla="*/ 216025 w 4586209"/>
              <a:gd name="connsiteY1" fmla="*/ 1785890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151696 w 4586209"/>
              <a:gd name="connsiteY1" fmla="*/ 15776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658216"/>
              <a:gd name="connsiteY0" fmla="*/ 2217938 h 2935041"/>
              <a:gd name="connsiteX1" fmla="*/ 2642574 w 4658216"/>
              <a:gd name="connsiteY1" fmla="*/ 2935041 h 2935041"/>
              <a:gd name="connsiteX2" fmla="*/ 4658216 w 4658216"/>
              <a:gd name="connsiteY2" fmla="*/ 1278116 h 2935041"/>
              <a:gd name="connsiteX3" fmla="*/ 3497600 w 4658216"/>
              <a:gd name="connsiteY3" fmla="*/ 0 h 2935041"/>
              <a:gd name="connsiteX0" fmla="*/ 0 w 4454147"/>
              <a:gd name="connsiteY0" fmla="*/ 1563589 h 2935041"/>
              <a:gd name="connsiteX1" fmla="*/ 2438505 w 4454147"/>
              <a:gd name="connsiteY1" fmla="*/ 2935041 h 2935041"/>
              <a:gd name="connsiteX2" fmla="*/ 4454147 w 4454147"/>
              <a:gd name="connsiteY2" fmla="*/ 1278116 h 2935041"/>
              <a:gd name="connsiteX3" fmla="*/ 3293531 w 4454147"/>
              <a:gd name="connsiteY3" fmla="*/ 0 h 2935041"/>
              <a:gd name="connsiteX0" fmla="*/ 0 w 2015642"/>
              <a:gd name="connsiteY0" fmla="*/ 2935041 h 2935041"/>
              <a:gd name="connsiteX1" fmla="*/ 2015642 w 2015642"/>
              <a:gd name="connsiteY1" fmla="*/ 1278116 h 2935041"/>
              <a:gd name="connsiteX2" fmla="*/ 855026 w 2015642"/>
              <a:gd name="connsiteY2" fmla="*/ 0 h 2935041"/>
              <a:gd name="connsiteX0" fmla="*/ 0 w 5051792"/>
              <a:gd name="connsiteY0" fmla="*/ 1104282 h 1278116"/>
              <a:gd name="connsiteX1" fmla="*/ 5051792 w 5051792"/>
              <a:gd name="connsiteY1" fmla="*/ 1278116 h 1278116"/>
              <a:gd name="connsiteX2" fmla="*/ 3891176 w 5051792"/>
              <a:gd name="connsiteY2" fmla="*/ 0 h 1278116"/>
              <a:gd name="connsiteX0" fmla="*/ 0 w 4176464"/>
              <a:gd name="connsiteY0" fmla="*/ 1104282 h 2904482"/>
              <a:gd name="connsiteX1" fmla="*/ 4176464 w 4176464"/>
              <a:gd name="connsiteY1" fmla="*/ 2904482 h 2904482"/>
              <a:gd name="connsiteX2" fmla="*/ 3891176 w 4176464"/>
              <a:gd name="connsiteY2" fmla="*/ 0 h 2904482"/>
              <a:gd name="connsiteX0" fmla="*/ 0 w 4176464"/>
              <a:gd name="connsiteY0" fmla="*/ 1800200 h 3600400"/>
              <a:gd name="connsiteX1" fmla="*/ 4176464 w 4176464"/>
              <a:gd name="connsiteY1" fmla="*/ 3600400 h 3600400"/>
              <a:gd name="connsiteX2" fmla="*/ 3096344 w 4176464"/>
              <a:gd name="connsiteY2" fmla="*/ 0 h 3600400"/>
              <a:gd name="connsiteX0" fmla="*/ 0 w 3096344"/>
              <a:gd name="connsiteY0" fmla="*/ 1800200 h 3384376"/>
              <a:gd name="connsiteX1" fmla="*/ 2664296 w 3096344"/>
              <a:gd name="connsiteY1" fmla="*/ 3384376 h 3384376"/>
              <a:gd name="connsiteX2" fmla="*/ 3096344 w 3096344"/>
              <a:gd name="connsiteY2" fmla="*/ 0 h 3384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096344" h="3384376">
                <a:moveTo>
                  <a:pt x="0" y="1800200"/>
                </a:moveTo>
                <a:lnTo>
                  <a:pt x="2664296" y="3384376"/>
                </a:lnTo>
                <a:lnTo>
                  <a:pt x="3096344" y="0"/>
                </a:lnTo>
              </a:path>
            </a:pathLst>
          </a:custGeom>
          <a:ln w="38100">
            <a:solidFill>
              <a:srgbClr val="FFCC00"/>
            </a:solidFill>
            <a:headEnd type="triangl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</a:endParaRPr>
          </a:p>
        </p:txBody>
      </p:sp>
      <p:sp>
        <p:nvSpPr>
          <p:cNvPr id="16" name="Volný tvar 15"/>
          <p:cNvSpPr/>
          <p:nvPr/>
        </p:nvSpPr>
        <p:spPr>
          <a:xfrm>
            <a:off x="3635896" y="2248271"/>
            <a:ext cx="2736304" cy="1656185"/>
          </a:xfrm>
          <a:custGeom>
            <a:avLst/>
            <a:gdLst>
              <a:gd name="connsiteX0" fmla="*/ 0 w 5593404"/>
              <a:gd name="connsiteY0" fmla="*/ 1157592 h 3112851"/>
              <a:gd name="connsiteX1" fmla="*/ 3472774 w 5593404"/>
              <a:gd name="connsiteY1" fmla="*/ 3112851 h 3112851"/>
              <a:gd name="connsiteX2" fmla="*/ 5593404 w 5593404"/>
              <a:gd name="connsiteY2" fmla="*/ 1303507 h 3112851"/>
              <a:gd name="connsiteX3" fmla="*/ 4406629 w 5593404"/>
              <a:gd name="connsiteY3" fmla="*/ 0 h 3112851"/>
              <a:gd name="connsiteX4" fmla="*/ 4406629 w 5593404"/>
              <a:gd name="connsiteY4" fmla="*/ 0 h 3112851"/>
              <a:gd name="connsiteX5" fmla="*/ 4406629 w 5593404"/>
              <a:gd name="connsiteY5" fmla="*/ 0 h 3112851"/>
              <a:gd name="connsiteX0" fmla="*/ 0 w 5548003"/>
              <a:gd name="connsiteY0" fmla="*/ 1157592 h 3112851"/>
              <a:gd name="connsiteX1" fmla="*/ 3472774 w 5548003"/>
              <a:gd name="connsiteY1" fmla="*/ 3112851 h 3112851"/>
              <a:gd name="connsiteX2" fmla="*/ 5548003 w 5548003"/>
              <a:gd name="connsiteY2" fmla="*/ 1484985 h 3112851"/>
              <a:gd name="connsiteX3" fmla="*/ 4406629 w 5548003"/>
              <a:gd name="connsiteY3" fmla="*/ 0 h 3112851"/>
              <a:gd name="connsiteX4" fmla="*/ 4406629 w 5548003"/>
              <a:gd name="connsiteY4" fmla="*/ 0 h 3112851"/>
              <a:gd name="connsiteX5" fmla="*/ 4406629 w 5548003"/>
              <a:gd name="connsiteY5" fmla="*/ 0 h 3112851"/>
              <a:gd name="connsiteX0" fmla="*/ 0 w 5548003"/>
              <a:gd name="connsiteY0" fmla="*/ 1157592 h 3122473"/>
              <a:gd name="connsiteX1" fmla="*/ 3523160 w 5548003"/>
              <a:gd name="connsiteY1" fmla="*/ 3122473 h 3122473"/>
              <a:gd name="connsiteX2" fmla="*/ 5548003 w 5548003"/>
              <a:gd name="connsiteY2" fmla="*/ 1484985 h 3122473"/>
              <a:gd name="connsiteX3" fmla="*/ 4406629 w 5548003"/>
              <a:gd name="connsiteY3" fmla="*/ 0 h 3122473"/>
              <a:gd name="connsiteX4" fmla="*/ 4406629 w 5548003"/>
              <a:gd name="connsiteY4" fmla="*/ 0 h 3122473"/>
              <a:gd name="connsiteX5" fmla="*/ 4406629 w 5548003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5" fmla="*/ 4406629 w 5525701"/>
              <a:gd name="connsiteY5" fmla="*/ 0 h 3122473"/>
              <a:gd name="connsiteX0" fmla="*/ 0 w 5525701"/>
              <a:gd name="connsiteY0" fmla="*/ 1157592 h 3122473"/>
              <a:gd name="connsiteX1" fmla="*/ 3523160 w 5525701"/>
              <a:gd name="connsiteY1" fmla="*/ 3122473 h 3122473"/>
              <a:gd name="connsiteX2" fmla="*/ 5525701 w 5525701"/>
              <a:gd name="connsiteY2" fmla="*/ 1481268 h 3122473"/>
              <a:gd name="connsiteX3" fmla="*/ 4406629 w 5525701"/>
              <a:gd name="connsiteY3" fmla="*/ 0 h 3122473"/>
              <a:gd name="connsiteX4" fmla="*/ 4406629 w 5525701"/>
              <a:gd name="connsiteY4" fmla="*/ 0 h 3122473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406629 w 5525701"/>
              <a:gd name="connsiteY3" fmla="*/ 99191 h 3221664"/>
              <a:gd name="connsiteX4" fmla="*/ 4035836 w 5525701"/>
              <a:gd name="connsiteY4" fmla="*/ 0 h 3221664"/>
              <a:gd name="connsiteX0" fmla="*/ 0 w 5525701"/>
              <a:gd name="connsiteY0" fmla="*/ 1256783 h 3221664"/>
              <a:gd name="connsiteX1" fmla="*/ 3523160 w 5525701"/>
              <a:gd name="connsiteY1" fmla="*/ 3221664 h 3221664"/>
              <a:gd name="connsiteX2" fmla="*/ 5525701 w 5525701"/>
              <a:gd name="connsiteY2" fmla="*/ 1580459 h 3221664"/>
              <a:gd name="connsiteX3" fmla="*/ 4179852 w 5525701"/>
              <a:gd name="connsiteY3" fmla="*/ 432048 h 3221664"/>
              <a:gd name="connsiteX4" fmla="*/ 4035836 w 5525701"/>
              <a:gd name="connsiteY4" fmla="*/ 0 h 3221664"/>
              <a:gd name="connsiteX0" fmla="*/ 0 w 5525701"/>
              <a:gd name="connsiteY0" fmla="*/ 824735 h 2789616"/>
              <a:gd name="connsiteX1" fmla="*/ 3523160 w 5525701"/>
              <a:gd name="connsiteY1" fmla="*/ 2789616 h 2789616"/>
              <a:gd name="connsiteX2" fmla="*/ 5525701 w 5525701"/>
              <a:gd name="connsiteY2" fmla="*/ 1148411 h 2789616"/>
              <a:gd name="connsiteX3" fmla="*/ 4179852 w 5525701"/>
              <a:gd name="connsiteY3" fmla="*/ 0 h 2789616"/>
              <a:gd name="connsiteX0" fmla="*/ 0 w 5525701"/>
              <a:gd name="connsiteY0" fmla="*/ 954440 h 2919321"/>
              <a:gd name="connsiteX1" fmla="*/ 3523160 w 5525701"/>
              <a:gd name="connsiteY1" fmla="*/ 2919321 h 2919321"/>
              <a:gd name="connsiteX2" fmla="*/ 5525701 w 5525701"/>
              <a:gd name="connsiteY2" fmla="*/ 1278116 h 2919321"/>
              <a:gd name="connsiteX3" fmla="*/ 4365085 w 5525701"/>
              <a:gd name="connsiteY3" fmla="*/ 0 h 2919321"/>
              <a:gd name="connsiteX0" fmla="*/ 0 w 5525701"/>
              <a:gd name="connsiteY0" fmla="*/ 954440 h 2966482"/>
              <a:gd name="connsiteX1" fmla="*/ 3504819 w 5525701"/>
              <a:gd name="connsiteY1" fmla="*/ 2966482 h 2966482"/>
              <a:gd name="connsiteX2" fmla="*/ 5525701 w 5525701"/>
              <a:gd name="connsiteY2" fmla="*/ 1278116 h 2966482"/>
              <a:gd name="connsiteX3" fmla="*/ 4365085 w 5525701"/>
              <a:gd name="connsiteY3" fmla="*/ 0 h 2966482"/>
              <a:gd name="connsiteX0" fmla="*/ 0 w 5525701"/>
              <a:gd name="connsiteY0" fmla="*/ 954440 h 2935041"/>
              <a:gd name="connsiteX1" fmla="*/ 3510059 w 5525701"/>
              <a:gd name="connsiteY1" fmla="*/ 2935041 h 2935041"/>
              <a:gd name="connsiteX2" fmla="*/ 5525701 w 5525701"/>
              <a:gd name="connsiteY2" fmla="*/ 1278116 h 2935041"/>
              <a:gd name="connsiteX3" fmla="*/ 4365085 w 5525701"/>
              <a:gd name="connsiteY3" fmla="*/ 0 h 2935041"/>
              <a:gd name="connsiteX0" fmla="*/ 0 w 3650105"/>
              <a:gd name="connsiteY0" fmla="*/ 1065810 h 2935041"/>
              <a:gd name="connsiteX1" fmla="*/ 1634463 w 3650105"/>
              <a:gd name="connsiteY1" fmla="*/ 2935041 h 2935041"/>
              <a:gd name="connsiteX2" fmla="*/ 3650105 w 3650105"/>
              <a:gd name="connsiteY2" fmla="*/ 1278116 h 2935041"/>
              <a:gd name="connsiteX3" fmla="*/ 2489489 w 3650105"/>
              <a:gd name="connsiteY3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0 w 4415418"/>
              <a:gd name="connsiteY0" fmla="*/ 1602524 h 2935041"/>
              <a:gd name="connsiteX1" fmla="*/ 45233 w 4415418"/>
              <a:gd name="connsiteY1" fmla="*/ 2001914 h 2935041"/>
              <a:gd name="connsiteX2" fmla="*/ 2399776 w 4415418"/>
              <a:gd name="connsiteY2" fmla="*/ 2935041 h 2935041"/>
              <a:gd name="connsiteX3" fmla="*/ 4415418 w 4415418"/>
              <a:gd name="connsiteY3" fmla="*/ 1278116 h 2935041"/>
              <a:gd name="connsiteX4" fmla="*/ 3254802 w 4415418"/>
              <a:gd name="connsiteY4" fmla="*/ 0 h 2935041"/>
              <a:gd name="connsiteX0" fmla="*/ 0 w 4415418"/>
              <a:gd name="connsiteY0" fmla="*/ 1602524 h 2935041"/>
              <a:gd name="connsiteX1" fmla="*/ 2399776 w 4415418"/>
              <a:gd name="connsiteY1" fmla="*/ 2935041 h 2935041"/>
              <a:gd name="connsiteX2" fmla="*/ 4415418 w 4415418"/>
              <a:gd name="connsiteY2" fmla="*/ 1278116 h 2935041"/>
              <a:gd name="connsiteX3" fmla="*/ 3254802 w 4415418"/>
              <a:gd name="connsiteY3" fmla="*/ 0 h 2935041"/>
              <a:gd name="connsiteX0" fmla="*/ 170791 w 4586209"/>
              <a:gd name="connsiteY0" fmla="*/ 1602524 h 2935041"/>
              <a:gd name="connsiteX1" fmla="*/ 0 w 4586209"/>
              <a:gd name="connsiteY1" fmla="*/ 20019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586209"/>
              <a:gd name="connsiteY0" fmla="*/ 2001914 h 2935041"/>
              <a:gd name="connsiteX1" fmla="*/ 216025 w 4586209"/>
              <a:gd name="connsiteY1" fmla="*/ 1785890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151696 w 4586209"/>
              <a:gd name="connsiteY1" fmla="*/ 1577614 h 2935041"/>
              <a:gd name="connsiteX2" fmla="*/ 2570567 w 4586209"/>
              <a:gd name="connsiteY2" fmla="*/ 2935041 h 2935041"/>
              <a:gd name="connsiteX3" fmla="*/ 4586209 w 4586209"/>
              <a:gd name="connsiteY3" fmla="*/ 1278116 h 2935041"/>
              <a:gd name="connsiteX4" fmla="*/ 3425593 w 4586209"/>
              <a:gd name="connsiteY4" fmla="*/ 0 h 2935041"/>
              <a:gd name="connsiteX0" fmla="*/ 0 w 4586209"/>
              <a:gd name="connsiteY0" fmla="*/ 2001914 h 2935041"/>
              <a:gd name="connsiteX1" fmla="*/ 2570567 w 4586209"/>
              <a:gd name="connsiteY1" fmla="*/ 2935041 h 2935041"/>
              <a:gd name="connsiteX2" fmla="*/ 4586209 w 4586209"/>
              <a:gd name="connsiteY2" fmla="*/ 1278116 h 2935041"/>
              <a:gd name="connsiteX3" fmla="*/ 3425593 w 4586209"/>
              <a:gd name="connsiteY3" fmla="*/ 0 h 2935041"/>
              <a:gd name="connsiteX0" fmla="*/ 0 w 4658216"/>
              <a:gd name="connsiteY0" fmla="*/ 2217938 h 2935041"/>
              <a:gd name="connsiteX1" fmla="*/ 2642574 w 4658216"/>
              <a:gd name="connsiteY1" fmla="*/ 2935041 h 2935041"/>
              <a:gd name="connsiteX2" fmla="*/ 4658216 w 4658216"/>
              <a:gd name="connsiteY2" fmla="*/ 1278116 h 2935041"/>
              <a:gd name="connsiteX3" fmla="*/ 3497600 w 4658216"/>
              <a:gd name="connsiteY3" fmla="*/ 0 h 2935041"/>
              <a:gd name="connsiteX0" fmla="*/ 0 w 4454147"/>
              <a:gd name="connsiteY0" fmla="*/ 1563589 h 2935041"/>
              <a:gd name="connsiteX1" fmla="*/ 2438505 w 4454147"/>
              <a:gd name="connsiteY1" fmla="*/ 2935041 h 2935041"/>
              <a:gd name="connsiteX2" fmla="*/ 4454147 w 4454147"/>
              <a:gd name="connsiteY2" fmla="*/ 1278116 h 2935041"/>
              <a:gd name="connsiteX3" fmla="*/ 3293531 w 4454147"/>
              <a:gd name="connsiteY3" fmla="*/ 0 h 2935041"/>
              <a:gd name="connsiteX0" fmla="*/ 0 w 4454147"/>
              <a:gd name="connsiteY0" fmla="*/ 1563589 h 1563589"/>
              <a:gd name="connsiteX1" fmla="*/ 4454147 w 4454147"/>
              <a:gd name="connsiteY1" fmla="*/ 1278116 h 1563589"/>
              <a:gd name="connsiteX2" fmla="*/ 3293531 w 4454147"/>
              <a:gd name="connsiteY2" fmla="*/ 0 h 1563589"/>
              <a:gd name="connsiteX0" fmla="*/ 101972 w 4556119"/>
              <a:gd name="connsiteY0" fmla="*/ 1563589 h 2392040"/>
              <a:gd name="connsiteX1" fmla="*/ 0 w 4556119"/>
              <a:gd name="connsiteY1" fmla="*/ 2392040 h 2392040"/>
              <a:gd name="connsiteX2" fmla="*/ 4556119 w 4556119"/>
              <a:gd name="connsiteY2" fmla="*/ 1278116 h 2392040"/>
              <a:gd name="connsiteX3" fmla="*/ 3395503 w 4556119"/>
              <a:gd name="connsiteY3" fmla="*/ 0 h 2392040"/>
              <a:gd name="connsiteX0" fmla="*/ 0 w 4454147"/>
              <a:gd name="connsiteY0" fmla="*/ 1563589 h 1563589"/>
              <a:gd name="connsiteX1" fmla="*/ 2346299 w 4454147"/>
              <a:gd name="connsiteY1" fmla="*/ 1095897 h 1563589"/>
              <a:gd name="connsiteX2" fmla="*/ 4454147 w 4454147"/>
              <a:gd name="connsiteY2" fmla="*/ 1278116 h 1563589"/>
              <a:gd name="connsiteX3" fmla="*/ 3293531 w 4454147"/>
              <a:gd name="connsiteY3" fmla="*/ 0 h 1563589"/>
              <a:gd name="connsiteX0" fmla="*/ 0 w 5204191"/>
              <a:gd name="connsiteY0" fmla="*/ 735858 h 1278116"/>
              <a:gd name="connsiteX1" fmla="*/ 3096343 w 5204191"/>
              <a:gd name="connsiteY1" fmla="*/ 1095897 h 1278116"/>
              <a:gd name="connsiteX2" fmla="*/ 5204191 w 5204191"/>
              <a:gd name="connsiteY2" fmla="*/ 1278116 h 1278116"/>
              <a:gd name="connsiteX3" fmla="*/ 4043575 w 5204191"/>
              <a:gd name="connsiteY3" fmla="*/ 0 h 1278116"/>
              <a:gd name="connsiteX0" fmla="*/ 0 w 4043575"/>
              <a:gd name="connsiteY0" fmla="*/ 735858 h 1095897"/>
              <a:gd name="connsiteX1" fmla="*/ 3096343 w 4043575"/>
              <a:gd name="connsiteY1" fmla="*/ 1095897 h 1095897"/>
              <a:gd name="connsiteX2" fmla="*/ 1296144 w 4043575"/>
              <a:gd name="connsiteY2" fmla="*/ 15779 h 1095897"/>
              <a:gd name="connsiteX3" fmla="*/ 4043575 w 4043575"/>
              <a:gd name="connsiteY3" fmla="*/ 0 h 1095897"/>
              <a:gd name="connsiteX0" fmla="*/ 0 w 3096343"/>
              <a:gd name="connsiteY0" fmla="*/ 1584174 h 1944213"/>
              <a:gd name="connsiteX1" fmla="*/ 3096343 w 3096343"/>
              <a:gd name="connsiteY1" fmla="*/ 1944213 h 1944213"/>
              <a:gd name="connsiteX2" fmla="*/ 1296144 w 3096343"/>
              <a:gd name="connsiteY2" fmla="*/ 864095 h 1944213"/>
              <a:gd name="connsiteX3" fmla="*/ 2736303 w 3096343"/>
              <a:gd name="connsiteY3" fmla="*/ 0 h 1944213"/>
              <a:gd name="connsiteX0" fmla="*/ 0 w 3600399"/>
              <a:gd name="connsiteY0" fmla="*/ 1584174 h 1944215"/>
              <a:gd name="connsiteX1" fmla="*/ 3600399 w 3600399"/>
              <a:gd name="connsiteY1" fmla="*/ 1944215 h 1944215"/>
              <a:gd name="connsiteX2" fmla="*/ 1296144 w 3600399"/>
              <a:gd name="connsiteY2" fmla="*/ 864095 h 1944215"/>
              <a:gd name="connsiteX3" fmla="*/ 2736303 w 3600399"/>
              <a:gd name="connsiteY3" fmla="*/ 0 h 1944215"/>
              <a:gd name="connsiteX0" fmla="*/ 0 w 2736303"/>
              <a:gd name="connsiteY0" fmla="*/ 1584174 h 1656183"/>
              <a:gd name="connsiteX1" fmla="*/ 2520279 w 2736303"/>
              <a:gd name="connsiteY1" fmla="*/ 1656183 h 1656183"/>
              <a:gd name="connsiteX2" fmla="*/ 1296144 w 2736303"/>
              <a:gd name="connsiteY2" fmla="*/ 864095 h 1656183"/>
              <a:gd name="connsiteX3" fmla="*/ 2736303 w 2736303"/>
              <a:gd name="connsiteY3" fmla="*/ 0 h 16561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6303" h="1656183">
                <a:moveTo>
                  <a:pt x="0" y="1584174"/>
                </a:moveTo>
                <a:lnTo>
                  <a:pt x="2520279" y="1656183"/>
                </a:lnTo>
                <a:lnTo>
                  <a:pt x="1296144" y="864095"/>
                </a:lnTo>
                <a:lnTo>
                  <a:pt x="2736303" y="0"/>
                </a:lnTo>
              </a:path>
            </a:pathLst>
          </a:custGeom>
          <a:ln w="38100">
            <a:solidFill>
              <a:srgbClr val="FFCC00"/>
            </a:solidFill>
            <a:headEnd type="triangl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cs-CZ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01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5" name="Picture 2" descr="&quot;Here\'s Johnny!&quot;, The Shining by Hossein Diba | 3D | CGSociet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9" b="6361"/>
          <a:stretch/>
        </p:blipFill>
        <p:spPr bwMode="auto">
          <a:xfrm>
            <a:off x="0" y="188640"/>
            <a:ext cx="9144000" cy="651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6372200" y="6381328"/>
            <a:ext cx="23345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+mj-lt"/>
              </a:rPr>
              <a:t>Copyright ©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</a:rPr>
              <a:t>Hossein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 smtClean="0">
                <a:solidFill>
                  <a:schemeClr val="bg1"/>
                </a:solidFill>
                <a:latin typeface="+mj-lt"/>
              </a:rPr>
              <a:t>Diba</a:t>
            </a:r>
            <a:endParaRPr lang="cs-CZ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8797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in the image?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5" name="Picture 2" descr="D:\devel\2014-TED\podklady\fotky\eugene\Screen Shot 2014-05-23 at 8.18.52 AM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" r="6"/>
          <a:stretch/>
        </p:blipFill>
        <p:spPr bwMode="auto">
          <a:xfrm>
            <a:off x="260131" y="1556792"/>
            <a:ext cx="8623739" cy="515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5796136" y="6361738"/>
            <a:ext cx="3087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>
                <a:solidFill>
                  <a:schemeClr val="bg1"/>
                </a:solidFill>
                <a:latin typeface="+mj-lt"/>
              </a:rPr>
              <a:t>I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</a:rPr>
              <a:t>m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age</a:t>
            </a:r>
            <a:r>
              <a:rPr lang="cs-CZ" sz="16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1600" dirty="0" err="1">
                <a:solidFill>
                  <a:schemeClr val="bg1"/>
                </a:solidFill>
                <a:latin typeface="+mj-lt"/>
              </a:rPr>
              <a:t>c</a:t>
            </a:r>
            <a:r>
              <a:rPr lang="cs-CZ" sz="1600" dirty="0" err="1" smtClean="0">
                <a:solidFill>
                  <a:schemeClr val="bg1"/>
                </a:solidFill>
                <a:latin typeface="+mj-lt"/>
              </a:rPr>
              <a:t>ourtesy</a:t>
            </a:r>
            <a:r>
              <a:rPr lang="cs-CZ" sz="1600" dirty="0" smtClean="0">
                <a:solidFill>
                  <a:schemeClr val="bg1"/>
                </a:solidFill>
                <a:latin typeface="+mj-lt"/>
              </a:rPr>
              <a:t> Eugene d</a:t>
            </a:r>
            <a:r>
              <a:rPr lang="en-US" sz="1600" dirty="0" smtClean="0">
                <a:solidFill>
                  <a:schemeClr val="bg1"/>
                </a:solidFill>
                <a:latin typeface="+mj-lt"/>
              </a:rPr>
              <a:t>’</a:t>
            </a:r>
            <a:r>
              <a:rPr lang="cs-CZ" sz="1600" dirty="0" smtClean="0">
                <a:solidFill>
                  <a:schemeClr val="bg1"/>
                </a:solidFill>
                <a:latin typeface="+mj-lt"/>
              </a:rPr>
              <a:t>Eon</a:t>
            </a:r>
            <a:endParaRPr lang="cs-CZ" sz="16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085862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in the image?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5" name="Picture 2" descr="D:\devel\2014-TED\podklady\fotky\eugene\Screen Shot 2014-05-23 at 8.19.28 AM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4864"/>
            <a:ext cx="9144000" cy="290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4"/>
          <p:cNvSpPr txBox="1"/>
          <p:nvPr/>
        </p:nvSpPr>
        <p:spPr>
          <a:xfrm>
            <a:off x="6020770" y="5157192"/>
            <a:ext cx="30877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+mj-lt"/>
              </a:rPr>
              <a:t>Image</a:t>
            </a:r>
            <a:r>
              <a:rPr lang="cs-CZ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courtesy</a:t>
            </a:r>
            <a:r>
              <a:rPr lang="cs-CZ" sz="1600" dirty="0" smtClean="0">
                <a:latin typeface="+mj-lt"/>
              </a:rPr>
              <a:t> </a:t>
            </a:r>
            <a:r>
              <a:rPr lang="cs-CZ" sz="1600" dirty="0" smtClean="0">
                <a:latin typeface="+mj-lt"/>
              </a:rPr>
              <a:t>Eugene d</a:t>
            </a:r>
            <a:r>
              <a:rPr lang="en-US" sz="1600" dirty="0" smtClean="0">
                <a:latin typeface="+mj-lt"/>
              </a:rPr>
              <a:t>’</a:t>
            </a:r>
            <a:r>
              <a:rPr lang="cs-CZ" sz="1600" dirty="0" smtClean="0">
                <a:latin typeface="+mj-lt"/>
              </a:rPr>
              <a:t>Eon</a:t>
            </a:r>
            <a:endParaRPr lang="cs-CZ" sz="1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78896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does skin look the way it does?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53" name="Obdélník 52"/>
          <p:cNvSpPr/>
          <p:nvPr/>
        </p:nvSpPr>
        <p:spPr>
          <a:xfrm>
            <a:off x="621061" y="3330006"/>
            <a:ext cx="7789514" cy="283524"/>
          </a:xfrm>
          <a:prstGeom prst="rect">
            <a:avLst/>
          </a:prstGeom>
          <a:solidFill>
            <a:srgbClr val="F79646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Volný tvar 53"/>
          <p:cNvSpPr/>
          <p:nvPr/>
        </p:nvSpPr>
        <p:spPr>
          <a:xfrm>
            <a:off x="621062" y="3232538"/>
            <a:ext cx="7789515" cy="190515"/>
          </a:xfrm>
          <a:custGeom>
            <a:avLst/>
            <a:gdLst>
              <a:gd name="connsiteX0" fmla="*/ 0 w 7448550"/>
              <a:gd name="connsiteY0" fmla="*/ 38106 h 190515"/>
              <a:gd name="connsiteX1" fmla="*/ 333375 w 7448550"/>
              <a:gd name="connsiteY1" fmla="*/ 47631 h 190515"/>
              <a:gd name="connsiteX2" fmla="*/ 552450 w 7448550"/>
              <a:gd name="connsiteY2" fmla="*/ 57156 h 190515"/>
              <a:gd name="connsiteX3" fmla="*/ 1552575 w 7448550"/>
              <a:gd name="connsiteY3" fmla="*/ 76206 h 190515"/>
              <a:gd name="connsiteX4" fmla="*/ 1819275 w 7448550"/>
              <a:gd name="connsiteY4" fmla="*/ 95256 h 190515"/>
              <a:gd name="connsiteX5" fmla="*/ 2124075 w 7448550"/>
              <a:gd name="connsiteY5" fmla="*/ 76206 h 190515"/>
              <a:gd name="connsiteX6" fmla="*/ 2486025 w 7448550"/>
              <a:gd name="connsiteY6" fmla="*/ 66681 h 190515"/>
              <a:gd name="connsiteX7" fmla="*/ 3267075 w 7448550"/>
              <a:gd name="connsiteY7" fmla="*/ 47631 h 190515"/>
              <a:gd name="connsiteX8" fmla="*/ 3333750 w 7448550"/>
              <a:gd name="connsiteY8" fmla="*/ 38106 h 190515"/>
              <a:gd name="connsiteX9" fmla="*/ 3752850 w 7448550"/>
              <a:gd name="connsiteY9" fmla="*/ 28581 h 190515"/>
              <a:gd name="connsiteX10" fmla="*/ 4038600 w 7448550"/>
              <a:gd name="connsiteY10" fmla="*/ 19056 h 190515"/>
              <a:gd name="connsiteX11" fmla="*/ 4133850 w 7448550"/>
              <a:gd name="connsiteY11" fmla="*/ 9531 h 190515"/>
              <a:gd name="connsiteX12" fmla="*/ 4191000 w 7448550"/>
              <a:gd name="connsiteY12" fmla="*/ 6 h 190515"/>
              <a:gd name="connsiteX13" fmla="*/ 4876800 w 7448550"/>
              <a:gd name="connsiteY13" fmla="*/ 19056 h 190515"/>
              <a:gd name="connsiteX14" fmla="*/ 5162550 w 7448550"/>
              <a:gd name="connsiteY14" fmla="*/ 38106 h 190515"/>
              <a:gd name="connsiteX15" fmla="*/ 5372100 w 7448550"/>
              <a:gd name="connsiteY15" fmla="*/ 57156 h 190515"/>
              <a:gd name="connsiteX16" fmla="*/ 5562600 w 7448550"/>
              <a:gd name="connsiteY16" fmla="*/ 76206 h 190515"/>
              <a:gd name="connsiteX17" fmla="*/ 5657850 w 7448550"/>
              <a:gd name="connsiteY17" fmla="*/ 85731 h 190515"/>
              <a:gd name="connsiteX18" fmla="*/ 5753100 w 7448550"/>
              <a:gd name="connsiteY18" fmla="*/ 104781 h 190515"/>
              <a:gd name="connsiteX19" fmla="*/ 5943600 w 7448550"/>
              <a:gd name="connsiteY19" fmla="*/ 114306 h 190515"/>
              <a:gd name="connsiteX20" fmla="*/ 6419850 w 7448550"/>
              <a:gd name="connsiteY20" fmla="*/ 123831 h 190515"/>
              <a:gd name="connsiteX21" fmla="*/ 6734175 w 7448550"/>
              <a:gd name="connsiteY21" fmla="*/ 133356 h 190515"/>
              <a:gd name="connsiteX22" fmla="*/ 6838950 w 7448550"/>
              <a:gd name="connsiteY22" fmla="*/ 142881 h 190515"/>
              <a:gd name="connsiteX23" fmla="*/ 7191375 w 7448550"/>
              <a:gd name="connsiteY23" fmla="*/ 161931 h 190515"/>
              <a:gd name="connsiteX24" fmla="*/ 7248525 w 7448550"/>
              <a:gd name="connsiteY24" fmla="*/ 171456 h 190515"/>
              <a:gd name="connsiteX25" fmla="*/ 7286625 w 7448550"/>
              <a:gd name="connsiteY25" fmla="*/ 180981 h 190515"/>
              <a:gd name="connsiteX26" fmla="*/ 7448550 w 7448550"/>
              <a:gd name="connsiteY26" fmla="*/ 190506 h 190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448550" h="190515">
                <a:moveTo>
                  <a:pt x="0" y="38106"/>
                </a:moveTo>
                <a:lnTo>
                  <a:pt x="333375" y="47631"/>
                </a:lnTo>
                <a:cubicBezTo>
                  <a:pt x="406426" y="50150"/>
                  <a:pt x="479376" y="55443"/>
                  <a:pt x="552450" y="57156"/>
                </a:cubicBezTo>
                <a:lnTo>
                  <a:pt x="1552575" y="76206"/>
                </a:lnTo>
                <a:cubicBezTo>
                  <a:pt x="1656861" y="93587"/>
                  <a:pt x="1669487" y="98030"/>
                  <a:pt x="1819275" y="95256"/>
                </a:cubicBezTo>
                <a:cubicBezTo>
                  <a:pt x="1921056" y="93371"/>
                  <a:pt x="2022370" y="80565"/>
                  <a:pt x="2124075" y="76206"/>
                </a:cubicBezTo>
                <a:cubicBezTo>
                  <a:pt x="2244656" y="71038"/>
                  <a:pt x="2365375" y="69856"/>
                  <a:pt x="2486025" y="66681"/>
                </a:cubicBezTo>
                <a:cubicBezTo>
                  <a:pt x="2859141" y="37980"/>
                  <a:pt x="2405244" y="70311"/>
                  <a:pt x="3267075" y="47631"/>
                </a:cubicBezTo>
                <a:cubicBezTo>
                  <a:pt x="3289518" y="47040"/>
                  <a:pt x="3311317" y="38986"/>
                  <a:pt x="3333750" y="38106"/>
                </a:cubicBezTo>
                <a:cubicBezTo>
                  <a:pt x="3473379" y="32630"/>
                  <a:pt x="3613165" y="32356"/>
                  <a:pt x="3752850" y="28581"/>
                </a:cubicBezTo>
                <a:lnTo>
                  <a:pt x="4038600" y="19056"/>
                </a:lnTo>
                <a:cubicBezTo>
                  <a:pt x="4070350" y="15881"/>
                  <a:pt x="4102188" y="13489"/>
                  <a:pt x="4133850" y="9531"/>
                </a:cubicBezTo>
                <a:cubicBezTo>
                  <a:pt x="4153014" y="7136"/>
                  <a:pt x="4171689" y="-242"/>
                  <a:pt x="4191000" y="6"/>
                </a:cubicBezTo>
                <a:cubicBezTo>
                  <a:pt x="4419669" y="2938"/>
                  <a:pt x="4648200" y="12706"/>
                  <a:pt x="4876800" y="19056"/>
                </a:cubicBezTo>
                <a:cubicBezTo>
                  <a:pt x="4972050" y="25406"/>
                  <a:pt x="5068387" y="22412"/>
                  <a:pt x="5162550" y="38106"/>
                </a:cubicBezTo>
                <a:cubicBezTo>
                  <a:pt x="5269907" y="55999"/>
                  <a:pt x="5200425" y="46426"/>
                  <a:pt x="5372100" y="57156"/>
                </a:cubicBezTo>
                <a:cubicBezTo>
                  <a:pt x="5463126" y="79912"/>
                  <a:pt x="5383346" y="62417"/>
                  <a:pt x="5562600" y="76206"/>
                </a:cubicBezTo>
                <a:cubicBezTo>
                  <a:pt x="5594414" y="78653"/>
                  <a:pt x="5626100" y="82556"/>
                  <a:pt x="5657850" y="85731"/>
                </a:cubicBezTo>
                <a:cubicBezTo>
                  <a:pt x="5690061" y="93784"/>
                  <a:pt x="5719366" y="102186"/>
                  <a:pt x="5753100" y="104781"/>
                </a:cubicBezTo>
                <a:cubicBezTo>
                  <a:pt x="5816492" y="109657"/>
                  <a:pt x="5880047" y="112490"/>
                  <a:pt x="5943600" y="114306"/>
                </a:cubicBezTo>
                <a:lnTo>
                  <a:pt x="6419850" y="123831"/>
                </a:lnTo>
                <a:lnTo>
                  <a:pt x="6734175" y="133356"/>
                </a:lnTo>
                <a:cubicBezTo>
                  <a:pt x="6769100" y="136531"/>
                  <a:pt x="6803949" y="140693"/>
                  <a:pt x="6838950" y="142881"/>
                </a:cubicBezTo>
                <a:lnTo>
                  <a:pt x="7191375" y="161931"/>
                </a:lnTo>
                <a:cubicBezTo>
                  <a:pt x="7210425" y="165106"/>
                  <a:pt x="7229587" y="167668"/>
                  <a:pt x="7248525" y="171456"/>
                </a:cubicBezTo>
                <a:cubicBezTo>
                  <a:pt x="7261362" y="174023"/>
                  <a:pt x="7273614" y="179535"/>
                  <a:pt x="7286625" y="180981"/>
                </a:cubicBezTo>
                <a:cubicBezTo>
                  <a:pt x="7378458" y="191185"/>
                  <a:pt x="7386316" y="190506"/>
                  <a:pt x="7448550" y="190506"/>
                </a:cubicBezTo>
              </a:path>
            </a:pathLst>
          </a:custGeom>
          <a:noFill/>
          <a:ln w="5715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Volný tvar 54"/>
          <p:cNvSpPr/>
          <p:nvPr/>
        </p:nvSpPr>
        <p:spPr>
          <a:xfrm>
            <a:off x="621059" y="3613530"/>
            <a:ext cx="7789515" cy="111755"/>
          </a:xfrm>
          <a:custGeom>
            <a:avLst/>
            <a:gdLst>
              <a:gd name="connsiteX0" fmla="*/ 0 w 7677150"/>
              <a:gd name="connsiteY0" fmla="*/ 16505 h 111755"/>
              <a:gd name="connsiteX1" fmla="*/ 542925 w 7677150"/>
              <a:gd name="connsiteY1" fmla="*/ 54605 h 111755"/>
              <a:gd name="connsiteX2" fmla="*/ 933450 w 7677150"/>
              <a:gd name="connsiteY2" fmla="*/ 64130 h 111755"/>
              <a:gd name="connsiteX3" fmla="*/ 1162050 w 7677150"/>
              <a:gd name="connsiteY3" fmla="*/ 73655 h 111755"/>
              <a:gd name="connsiteX4" fmla="*/ 1485900 w 7677150"/>
              <a:gd name="connsiteY4" fmla="*/ 83180 h 111755"/>
              <a:gd name="connsiteX5" fmla="*/ 2038350 w 7677150"/>
              <a:gd name="connsiteY5" fmla="*/ 83180 h 111755"/>
              <a:gd name="connsiteX6" fmla="*/ 2333625 w 7677150"/>
              <a:gd name="connsiteY6" fmla="*/ 64130 h 111755"/>
              <a:gd name="connsiteX7" fmla="*/ 2771775 w 7677150"/>
              <a:gd name="connsiteY7" fmla="*/ 73655 h 111755"/>
              <a:gd name="connsiteX8" fmla="*/ 2886075 w 7677150"/>
              <a:gd name="connsiteY8" fmla="*/ 83180 h 111755"/>
              <a:gd name="connsiteX9" fmla="*/ 3038475 w 7677150"/>
              <a:gd name="connsiteY9" fmla="*/ 92705 h 111755"/>
              <a:gd name="connsiteX10" fmla="*/ 3981450 w 7677150"/>
              <a:gd name="connsiteY10" fmla="*/ 73655 h 111755"/>
              <a:gd name="connsiteX11" fmla="*/ 4076700 w 7677150"/>
              <a:gd name="connsiteY11" fmla="*/ 64130 h 111755"/>
              <a:gd name="connsiteX12" fmla="*/ 4191000 w 7677150"/>
              <a:gd name="connsiteY12" fmla="*/ 54605 h 111755"/>
              <a:gd name="connsiteX13" fmla="*/ 4591050 w 7677150"/>
              <a:gd name="connsiteY13" fmla="*/ 92705 h 111755"/>
              <a:gd name="connsiteX14" fmla="*/ 4695825 w 7677150"/>
              <a:gd name="connsiteY14" fmla="*/ 111755 h 111755"/>
              <a:gd name="connsiteX15" fmla="*/ 5448300 w 7677150"/>
              <a:gd name="connsiteY15" fmla="*/ 102230 h 111755"/>
              <a:gd name="connsiteX16" fmla="*/ 5734050 w 7677150"/>
              <a:gd name="connsiteY16" fmla="*/ 83180 h 111755"/>
              <a:gd name="connsiteX17" fmla="*/ 5829300 w 7677150"/>
              <a:gd name="connsiteY17" fmla="*/ 64130 h 111755"/>
              <a:gd name="connsiteX18" fmla="*/ 6296025 w 7677150"/>
              <a:gd name="connsiteY18" fmla="*/ 45080 h 111755"/>
              <a:gd name="connsiteX19" fmla="*/ 6381750 w 7677150"/>
              <a:gd name="connsiteY19" fmla="*/ 26030 h 111755"/>
              <a:gd name="connsiteX20" fmla="*/ 6667500 w 7677150"/>
              <a:gd name="connsiteY20" fmla="*/ 16505 h 111755"/>
              <a:gd name="connsiteX21" fmla="*/ 7010400 w 7677150"/>
              <a:gd name="connsiteY21" fmla="*/ 16505 h 111755"/>
              <a:gd name="connsiteX22" fmla="*/ 7077075 w 7677150"/>
              <a:gd name="connsiteY22" fmla="*/ 26030 h 111755"/>
              <a:gd name="connsiteX23" fmla="*/ 7315200 w 7677150"/>
              <a:gd name="connsiteY23" fmla="*/ 35555 h 111755"/>
              <a:gd name="connsiteX24" fmla="*/ 7381875 w 7677150"/>
              <a:gd name="connsiteY24" fmla="*/ 45080 h 111755"/>
              <a:gd name="connsiteX25" fmla="*/ 7419975 w 7677150"/>
              <a:gd name="connsiteY25" fmla="*/ 54605 h 111755"/>
              <a:gd name="connsiteX26" fmla="*/ 7677150 w 7677150"/>
              <a:gd name="connsiteY26" fmla="*/ 64130 h 111755"/>
              <a:gd name="connsiteX0" fmla="*/ 0 w 7693970"/>
              <a:gd name="connsiteY0" fmla="*/ 16505 h 111755"/>
              <a:gd name="connsiteX1" fmla="*/ 542925 w 7693970"/>
              <a:gd name="connsiteY1" fmla="*/ 54605 h 111755"/>
              <a:gd name="connsiteX2" fmla="*/ 933450 w 7693970"/>
              <a:gd name="connsiteY2" fmla="*/ 64130 h 111755"/>
              <a:gd name="connsiteX3" fmla="*/ 1162050 w 7693970"/>
              <a:gd name="connsiteY3" fmla="*/ 73655 h 111755"/>
              <a:gd name="connsiteX4" fmla="*/ 1485900 w 7693970"/>
              <a:gd name="connsiteY4" fmla="*/ 83180 h 111755"/>
              <a:gd name="connsiteX5" fmla="*/ 2038350 w 7693970"/>
              <a:gd name="connsiteY5" fmla="*/ 83180 h 111755"/>
              <a:gd name="connsiteX6" fmla="*/ 2333625 w 7693970"/>
              <a:gd name="connsiteY6" fmla="*/ 64130 h 111755"/>
              <a:gd name="connsiteX7" fmla="*/ 2771775 w 7693970"/>
              <a:gd name="connsiteY7" fmla="*/ 73655 h 111755"/>
              <a:gd name="connsiteX8" fmla="*/ 2886075 w 7693970"/>
              <a:gd name="connsiteY8" fmla="*/ 83180 h 111755"/>
              <a:gd name="connsiteX9" fmla="*/ 3038475 w 7693970"/>
              <a:gd name="connsiteY9" fmla="*/ 92705 h 111755"/>
              <a:gd name="connsiteX10" fmla="*/ 3981450 w 7693970"/>
              <a:gd name="connsiteY10" fmla="*/ 73655 h 111755"/>
              <a:gd name="connsiteX11" fmla="*/ 4076700 w 7693970"/>
              <a:gd name="connsiteY11" fmla="*/ 64130 h 111755"/>
              <a:gd name="connsiteX12" fmla="*/ 4191000 w 7693970"/>
              <a:gd name="connsiteY12" fmla="*/ 54605 h 111755"/>
              <a:gd name="connsiteX13" fmla="*/ 4591050 w 7693970"/>
              <a:gd name="connsiteY13" fmla="*/ 92705 h 111755"/>
              <a:gd name="connsiteX14" fmla="*/ 4695825 w 7693970"/>
              <a:gd name="connsiteY14" fmla="*/ 111755 h 111755"/>
              <a:gd name="connsiteX15" fmla="*/ 5448300 w 7693970"/>
              <a:gd name="connsiteY15" fmla="*/ 102230 h 111755"/>
              <a:gd name="connsiteX16" fmla="*/ 5734050 w 7693970"/>
              <a:gd name="connsiteY16" fmla="*/ 83180 h 111755"/>
              <a:gd name="connsiteX17" fmla="*/ 5829300 w 7693970"/>
              <a:gd name="connsiteY17" fmla="*/ 64130 h 111755"/>
              <a:gd name="connsiteX18" fmla="*/ 6296025 w 7693970"/>
              <a:gd name="connsiteY18" fmla="*/ 45080 h 111755"/>
              <a:gd name="connsiteX19" fmla="*/ 6381750 w 7693970"/>
              <a:gd name="connsiteY19" fmla="*/ 26030 h 111755"/>
              <a:gd name="connsiteX20" fmla="*/ 6667500 w 7693970"/>
              <a:gd name="connsiteY20" fmla="*/ 16505 h 111755"/>
              <a:gd name="connsiteX21" fmla="*/ 7010400 w 7693970"/>
              <a:gd name="connsiteY21" fmla="*/ 16505 h 111755"/>
              <a:gd name="connsiteX22" fmla="*/ 7077075 w 7693970"/>
              <a:gd name="connsiteY22" fmla="*/ 26030 h 111755"/>
              <a:gd name="connsiteX23" fmla="*/ 7315200 w 7693970"/>
              <a:gd name="connsiteY23" fmla="*/ 35555 h 111755"/>
              <a:gd name="connsiteX24" fmla="*/ 7381875 w 7693970"/>
              <a:gd name="connsiteY24" fmla="*/ 45080 h 111755"/>
              <a:gd name="connsiteX25" fmla="*/ 7419975 w 7693970"/>
              <a:gd name="connsiteY25" fmla="*/ 54605 h 111755"/>
              <a:gd name="connsiteX26" fmla="*/ 7677150 w 7693970"/>
              <a:gd name="connsiteY26" fmla="*/ 64130 h 111755"/>
              <a:gd name="connsiteX27" fmla="*/ 7668825 w 7693970"/>
              <a:gd name="connsiteY27" fmla="*/ 79504 h 111755"/>
              <a:gd name="connsiteX0" fmla="*/ 0 w 7689808"/>
              <a:gd name="connsiteY0" fmla="*/ 16505 h 2115338"/>
              <a:gd name="connsiteX1" fmla="*/ 542925 w 7689808"/>
              <a:gd name="connsiteY1" fmla="*/ 54605 h 2115338"/>
              <a:gd name="connsiteX2" fmla="*/ 933450 w 7689808"/>
              <a:gd name="connsiteY2" fmla="*/ 64130 h 2115338"/>
              <a:gd name="connsiteX3" fmla="*/ 1162050 w 7689808"/>
              <a:gd name="connsiteY3" fmla="*/ 73655 h 2115338"/>
              <a:gd name="connsiteX4" fmla="*/ 1485900 w 7689808"/>
              <a:gd name="connsiteY4" fmla="*/ 83180 h 2115338"/>
              <a:gd name="connsiteX5" fmla="*/ 2038350 w 7689808"/>
              <a:gd name="connsiteY5" fmla="*/ 83180 h 2115338"/>
              <a:gd name="connsiteX6" fmla="*/ 2333625 w 7689808"/>
              <a:gd name="connsiteY6" fmla="*/ 64130 h 2115338"/>
              <a:gd name="connsiteX7" fmla="*/ 2771775 w 7689808"/>
              <a:gd name="connsiteY7" fmla="*/ 73655 h 2115338"/>
              <a:gd name="connsiteX8" fmla="*/ 2886075 w 7689808"/>
              <a:gd name="connsiteY8" fmla="*/ 83180 h 2115338"/>
              <a:gd name="connsiteX9" fmla="*/ 3038475 w 7689808"/>
              <a:gd name="connsiteY9" fmla="*/ 92705 h 2115338"/>
              <a:gd name="connsiteX10" fmla="*/ 3981450 w 7689808"/>
              <a:gd name="connsiteY10" fmla="*/ 73655 h 2115338"/>
              <a:gd name="connsiteX11" fmla="*/ 4076700 w 7689808"/>
              <a:gd name="connsiteY11" fmla="*/ 64130 h 2115338"/>
              <a:gd name="connsiteX12" fmla="*/ 4191000 w 7689808"/>
              <a:gd name="connsiteY12" fmla="*/ 54605 h 2115338"/>
              <a:gd name="connsiteX13" fmla="*/ 4591050 w 7689808"/>
              <a:gd name="connsiteY13" fmla="*/ 92705 h 2115338"/>
              <a:gd name="connsiteX14" fmla="*/ 4695825 w 7689808"/>
              <a:gd name="connsiteY14" fmla="*/ 111755 h 2115338"/>
              <a:gd name="connsiteX15" fmla="*/ 5448300 w 7689808"/>
              <a:gd name="connsiteY15" fmla="*/ 102230 h 2115338"/>
              <a:gd name="connsiteX16" fmla="*/ 5734050 w 7689808"/>
              <a:gd name="connsiteY16" fmla="*/ 83180 h 2115338"/>
              <a:gd name="connsiteX17" fmla="*/ 5829300 w 7689808"/>
              <a:gd name="connsiteY17" fmla="*/ 64130 h 2115338"/>
              <a:gd name="connsiteX18" fmla="*/ 6296025 w 7689808"/>
              <a:gd name="connsiteY18" fmla="*/ 45080 h 2115338"/>
              <a:gd name="connsiteX19" fmla="*/ 6381750 w 7689808"/>
              <a:gd name="connsiteY19" fmla="*/ 26030 h 2115338"/>
              <a:gd name="connsiteX20" fmla="*/ 6667500 w 7689808"/>
              <a:gd name="connsiteY20" fmla="*/ 16505 h 2115338"/>
              <a:gd name="connsiteX21" fmla="*/ 7010400 w 7689808"/>
              <a:gd name="connsiteY21" fmla="*/ 16505 h 2115338"/>
              <a:gd name="connsiteX22" fmla="*/ 7077075 w 7689808"/>
              <a:gd name="connsiteY22" fmla="*/ 26030 h 2115338"/>
              <a:gd name="connsiteX23" fmla="*/ 7315200 w 7689808"/>
              <a:gd name="connsiteY23" fmla="*/ 35555 h 2115338"/>
              <a:gd name="connsiteX24" fmla="*/ 7381875 w 7689808"/>
              <a:gd name="connsiteY24" fmla="*/ 45080 h 2115338"/>
              <a:gd name="connsiteX25" fmla="*/ 7419975 w 7689808"/>
              <a:gd name="connsiteY25" fmla="*/ 54605 h 2115338"/>
              <a:gd name="connsiteX26" fmla="*/ 7677150 w 7689808"/>
              <a:gd name="connsiteY26" fmla="*/ 64130 h 2115338"/>
              <a:gd name="connsiteX27" fmla="*/ 7643318 w 7689808"/>
              <a:gd name="connsiteY27" fmla="*/ 2115338 h 2115338"/>
              <a:gd name="connsiteX0" fmla="*/ 0 w 7677150"/>
              <a:gd name="connsiteY0" fmla="*/ 16505 h 111755"/>
              <a:gd name="connsiteX1" fmla="*/ 542925 w 7677150"/>
              <a:gd name="connsiteY1" fmla="*/ 54605 h 111755"/>
              <a:gd name="connsiteX2" fmla="*/ 933450 w 7677150"/>
              <a:gd name="connsiteY2" fmla="*/ 64130 h 111755"/>
              <a:gd name="connsiteX3" fmla="*/ 1162050 w 7677150"/>
              <a:gd name="connsiteY3" fmla="*/ 73655 h 111755"/>
              <a:gd name="connsiteX4" fmla="*/ 1485900 w 7677150"/>
              <a:gd name="connsiteY4" fmla="*/ 83180 h 111755"/>
              <a:gd name="connsiteX5" fmla="*/ 2038350 w 7677150"/>
              <a:gd name="connsiteY5" fmla="*/ 83180 h 111755"/>
              <a:gd name="connsiteX6" fmla="*/ 2333625 w 7677150"/>
              <a:gd name="connsiteY6" fmla="*/ 64130 h 111755"/>
              <a:gd name="connsiteX7" fmla="*/ 2771775 w 7677150"/>
              <a:gd name="connsiteY7" fmla="*/ 73655 h 111755"/>
              <a:gd name="connsiteX8" fmla="*/ 2886075 w 7677150"/>
              <a:gd name="connsiteY8" fmla="*/ 83180 h 111755"/>
              <a:gd name="connsiteX9" fmla="*/ 3038475 w 7677150"/>
              <a:gd name="connsiteY9" fmla="*/ 92705 h 111755"/>
              <a:gd name="connsiteX10" fmla="*/ 3981450 w 7677150"/>
              <a:gd name="connsiteY10" fmla="*/ 73655 h 111755"/>
              <a:gd name="connsiteX11" fmla="*/ 4076700 w 7677150"/>
              <a:gd name="connsiteY11" fmla="*/ 64130 h 111755"/>
              <a:gd name="connsiteX12" fmla="*/ 4191000 w 7677150"/>
              <a:gd name="connsiteY12" fmla="*/ 54605 h 111755"/>
              <a:gd name="connsiteX13" fmla="*/ 4591050 w 7677150"/>
              <a:gd name="connsiteY13" fmla="*/ 92705 h 111755"/>
              <a:gd name="connsiteX14" fmla="*/ 4695825 w 7677150"/>
              <a:gd name="connsiteY14" fmla="*/ 111755 h 111755"/>
              <a:gd name="connsiteX15" fmla="*/ 5448300 w 7677150"/>
              <a:gd name="connsiteY15" fmla="*/ 102230 h 111755"/>
              <a:gd name="connsiteX16" fmla="*/ 5734050 w 7677150"/>
              <a:gd name="connsiteY16" fmla="*/ 83180 h 111755"/>
              <a:gd name="connsiteX17" fmla="*/ 5829300 w 7677150"/>
              <a:gd name="connsiteY17" fmla="*/ 64130 h 111755"/>
              <a:gd name="connsiteX18" fmla="*/ 6296025 w 7677150"/>
              <a:gd name="connsiteY18" fmla="*/ 45080 h 111755"/>
              <a:gd name="connsiteX19" fmla="*/ 6381750 w 7677150"/>
              <a:gd name="connsiteY19" fmla="*/ 26030 h 111755"/>
              <a:gd name="connsiteX20" fmla="*/ 6667500 w 7677150"/>
              <a:gd name="connsiteY20" fmla="*/ 16505 h 111755"/>
              <a:gd name="connsiteX21" fmla="*/ 7010400 w 7677150"/>
              <a:gd name="connsiteY21" fmla="*/ 16505 h 111755"/>
              <a:gd name="connsiteX22" fmla="*/ 7077075 w 7677150"/>
              <a:gd name="connsiteY22" fmla="*/ 26030 h 111755"/>
              <a:gd name="connsiteX23" fmla="*/ 7315200 w 7677150"/>
              <a:gd name="connsiteY23" fmla="*/ 35555 h 111755"/>
              <a:gd name="connsiteX24" fmla="*/ 7381875 w 7677150"/>
              <a:gd name="connsiteY24" fmla="*/ 45080 h 111755"/>
              <a:gd name="connsiteX25" fmla="*/ 7419975 w 7677150"/>
              <a:gd name="connsiteY25" fmla="*/ 54605 h 111755"/>
              <a:gd name="connsiteX26" fmla="*/ 7677150 w 7677150"/>
              <a:gd name="connsiteY26" fmla="*/ 64130 h 111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7677150" h="111755">
                <a:moveTo>
                  <a:pt x="0" y="16505"/>
                </a:moveTo>
                <a:cubicBezTo>
                  <a:pt x="212693" y="46890"/>
                  <a:pt x="125158" y="36242"/>
                  <a:pt x="542925" y="54605"/>
                </a:cubicBezTo>
                <a:cubicBezTo>
                  <a:pt x="673013" y="60323"/>
                  <a:pt x="803298" y="60125"/>
                  <a:pt x="933450" y="64130"/>
                </a:cubicBezTo>
                <a:cubicBezTo>
                  <a:pt x="1009680" y="66476"/>
                  <a:pt x="1085829" y="71027"/>
                  <a:pt x="1162050" y="73655"/>
                </a:cubicBezTo>
                <a:lnTo>
                  <a:pt x="1485900" y="83180"/>
                </a:lnTo>
                <a:cubicBezTo>
                  <a:pt x="1700914" y="119016"/>
                  <a:pt x="1566658" y="100229"/>
                  <a:pt x="2038350" y="83180"/>
                </a:cubicBezTo>
                <a:cubicBezTo>
                  <a:pt x="2136915" y="79617"/>
                  <a:pt x="2333625" y="64130"/>
                  <a:pt x="2333625" y="64130"/>
                </a:cubicBezTo>
                <a:lnTo>
                  <a:pt x="2771775" y="73655"/>
                </a:lnTo>
                <a:cubicBezTo>
                  <a:pt x="2809984" y="74973"/>
                  <a:pt x="2847940" y="80456"/>
                  <a:pt x="2886075" y="83180"/>
                </a:cubicBezTo>
                <a:lnTo>
                  <a:pt x="3038475" y="92705"/>
                </a:lnTo>
                <a:lnTo>
                  <a:pt x="3981450" y="73655"/>
                </a:lnTo>
                <a:cubicBezTo>
                  <a:pt x="4013330" y="72298"/>
                  <a:pt x="4044923" y="67019"/>
                  <a:pt x="4076700" y="64130"/>
                </a:cubicBezTo>
                <a:lnTo>
                  <a:pt x="4191000" y="54605"/>
                </a:lnTo>
                <a:cubicBezTo>
                  <a:pt x="4222925" y="57381"/>
                  <a:pt x="4542057" y="83797"/>
                  <a:pt x="4591050" y="92705"/>
                </a:cubicBezTo>
                <a:lnTo>
                  <a:pt x="4695825" y="111755"/>
                </a:lnTo>
                <a:lnTo>
                  <a:pt x="5448300" y="102230"/>
                </a:lnTo>
                <a:cubicBezTo>
                  <a:pt x="5541147" y="100316"/>
                  <a:pt x="5640710" y="90958"/>
                  <a:pt x="5734050" y="83180"/>
                </a:cubicBezTo>
                <a:cubicBezTo>
                  <a:pt x="5765800" y="76830"/>
                  <a:pt x="5796945" y="65374"/>
                  <a:pt x="5829300" y="64130"/>
                </a:cubicBezTo>
                <a:lnTo>
                  <a:pt x="6296025" y="45080"/>
                </a:lnTo>
                <a:cubicBezTo>
                  <a:pt x="6313616" y="40682"/>
                  <a:pt x="6366075" y="26926"/>
                  <a:pt x="6381750" y="26030"/>
                </a:cubicBezTo>
                <a:cubicBezTo>
                  <a:pt x="6476898" y="20593"/>
                  <a:pt x="6572250" y="19680"/>
                  <a:pt x="6667500" y="16505"/>
                </a:cubicBezTo>
                <a:cubicBezTo>
                  <a:pt x="6807560" y="-11507"/>
                  <a:pt x="6724061" y="1435"/>
                  <a:pt x="7010400" y="16505"/>
                </a:cubicBezTo>
                <a:cubicBezTo>
                  <a:pt x="7032820" y="17685"/>
                  <a:pt x="7054668" y="24630"/>
                  <a:pt x="7077075" y="26030"/>
                </a:cubicBezTo>
                <a:cubicBezTo>
                  <a:pt x="7156359" y="30985"/>
                  <a:pt x="7235825" y="32380"/>
                  <a:pt x="7315200" y="35555"/>
                </a:cubicBezTo>
                <a:cubicBezTo>
                  <a:pt x="7337425" y="38730"/>
                  <a:pt x="7359786" y="41064"/>
                  <a:pt x="7381875" y="45080"/>
                </a:cubicBezTo>
                <a:cubicBezTo>
                  <a:pt x="7394755" y="47422"/>
                  <a:pt x="7406974" y="53075"/>
                  <a:pt x="7419975" y="54605"/>
                </a:cubicBezTo>
                <a:cubicBezTo>
                  <a:pt x="7529915" y="67539"/>
                  <a:pt x="7564899" y="64130"/>
                  <a:pt x="7677150" y="64130"/>
                </a:cubicBezTo>
              </a:path>
            </a:pathLst>
          </a:custGeom>
          <a:noFill/>
          <a:ln w="5715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Obdélník 55"/>
          <p:cNvSpPr/>
          <p:nvPr/>
        </p:nvSpPr>
        <p:spPr>
          <a:xfrm>
            <a:off x="621060" y="3794928"/>
            <a:ext cx="7789513" cy="1901880"/>
          </a:xfrm>
          <a:prstGeom prst="rect">
            <a:avLst/>
          </a:prstGeom>
          <a:solidFill>
            <a:srgbClr val="C0504D">
              <a:lumMod val="60000"/>
              <a:lumOff val="4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57" name="Přímá spojnice se šipkou 56"/>
          <p:cNvCxnSpPr/>
          <p:nvPr/>
        </p:nvCxnSpPr>
        <p:spPr>
          <a:xfrm>
            <a:off x="952525" y="1897415"/>
            <a:ext cx="1800200" cy="1375441"/>
          </a:xfrm>
          <a:prstGeom prst="straightConnector1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  <p:sp>
        <p:nvSpPr>
          <p:cNvPr id="58" name="Volný tvar 57"/>
          <p:cNvSpPr/>
          <p:nvPr/>
        </p:nvSpPr>
        <p:spPr>
          <a:xfrm>
            <a:off x="2828927" y="3282305"/>
            <a:ext cx="1038225" cy="419177"/>
          </a:xfrm>
          <a:custGeom>
            <a:avLst/>
            <a:gdLst>
              <a:gd name="connsiteX0" fmla="*/ 0 w 1038225"/>
              <a:gd name="connsiteY0" fmla="*/ 85802 h 419177"/>
              <a:gd name="connsiteX1" fmla="*/ 28575 w 1038225"/>
              <a:gd name="connsiteY1" fmla="*/ 190577 h 419177"/>
              <a:gd name="connsiteX2" fmla="*/ 38100 w 1038225"/>
              <a:gd name="connsiteY2" fmla="*/ 219152 h 419177"/>
              <a:gd name="connsiteX3" fmla="*/ 66675 w 1038225"/>
              <a:gd name="connsiteY3" fmla="*/ 238202 h 419177"/>
              <a:gd name="connsiteX4" fmla="*/ 152400 w 1038225"/>
              <a:gd name="connsiteY4" fmla="*/ 228677 h 419177"/>
              <a:gd name="connsiteX5" fmla="*/ 180975 w 1038225"/>
              <a:gd name="connsiteY5" fmla="*/ 209627 h 419177"/>
              <a:gd name="connsiteX6" fmla="*/ 209550 w 1038225"/>
              <a:gd name="connsiteY6" fmla="*/ 200102 h 419177"/>
              <a:gd name="connsiteX7" fmla="*/ 247650 w 1038225"/>
              <a:gd name="connsiteY7" fmla="*/ 181052 h 419177"/>
              <a:gd name="connsiteX8" fmla="*/ 304800 w 1038225"/>
              <a:gd name="connsiteY8" fmla="*/ 162002 h 419177"/>
              <a:gd name="connsiteX9" fmla="*/ 323850 w 1038225"/>
              <a:gd name="connsiteY9" fmla="*/ 219152 h 419177"/>
              <a:gd name="connsiteX10" fmla="*/ 333375 w 1038225"/>
              <a:gd name="connsiteY10" fmla="*/ 257252 h 419177"/>
              <a:gd name="connsiteX11" fmla="*/ 371475 w 1038225"/>
              <a:gd name="connsiteY11" fmla="*/ 285827 h 419177"/>
              <a:gd name="connsiteX12" fmla="*/ 419100 w 1038225"/>
              <a:gd name="connsiteY12" fmla="*/ 381077 h 419177"/>
              <a:gd name="connsiteX13" fmla="*/ 438150 w 1038225"/>
              <a:gd name="connsiteY13" fmla="*/ 409652 h 419177"/>
              <a:gd name="connsiteX14" fmla="*/ 466725 w 1038225"/>
              <a:gd name="connsiteY14" fmla="*/ 419177 h 419177"/>
              <a:gd name="connsiteX15" fmla="*/ 495300 w 1038225"/>
              <a:gd name="connsiteY15" fmla="*/ 381077 h 419177"/>
              <a:gd name="connsiteX16" fmla="*/ 523875 w 1038225"/>
              <a:gd name="connsiteY16" fmla="*/ 314402 h 419177"/>
              <a:gd name="connsiteX17" fmla="*/ 533400 w 1038225"/>
              <a:gd name="connsiteY17" fmla="*/ 247727 h 419177"/>
              <a:gd name="connsiteX18" fmla="*/ 590550 w 1038225"/>
              <a:gd name="connsiteY18" fmla="*/ 228677 h 419177"/>
              <a:gd name="connsiteX19" fmla="*/ 647700 w 1038225"/>
              <a:gd name="connsiteY19" fmla="*/ 247727 h 419177"/>
              <a:gd name="connsiteX20" fmla="*/ 704850 w 1038225"/>
              <a:gd name="connsiteY20" fmla="*/ 285827 h 419177"/>
              <a:gd name="connsiteX21" fmla="*/ 733425 w 1038225"/>
              <a:gd name="connsiteY21" fmla="*/ 304877 h 419177"/>
              <a:gd name="connsiteX22" fmla="*/ 771525 w 1038225"/>
              <a:gd name="connsiteY22" fmla="*/ 323927 h 419177"/>
              <a:gd name="connsiteX23" fmla="*/ 828675 w 1038225"/>
              <a:gd name="connsiteY23" fmla="*/ 342977 h 419177"/>
              <a:gd name="connsiteX24" fmla="*/ 857250 w 1038225"/>
              <a:gd name="connsiteY24" fmla="*/ 323927 h 419177"/>
              <a:gd name="connsiteX25" fmla="*/ 904875 w 1038225"/>
              <a:gd name="connsiteY25" fmla="*/ 219152 h 419177"/>
              <a:gd name="connsiteX26" fmla="*/ 981075 w 1038225"/>
              <a:gd name="connsiteY26" fmla="*/ 114377 h 419177"/>
              <a:gd name="connsiteX27" fmla="*/ 1000125 w 1038225"/>
              <a:gd name="connsiteY27" fmla="*/ 57227 h 419177"/>
              <a:gd name="connsiteX28" fmla="*/ 1019175 w 1038225"/>
              <a:gd name="connsiteY28" fmla="*/ 28652 h 419177"/>
              <a:gd name="connsiteX29" fmla="*/ 1038225 w 1038225"/>
              <a:gd name="connsiteY29" fmla="*/ 77 h 4191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038225" h="419177">
                <a:moveTo>
                  <a:pt x="0" y="85802"/>
                </a:moveTo>
                <a:cubicBezTo>
                  <a:pt x="13463" y="153118"/>
                  <a:pt x="4405" y="118068"/>
                  <a:pt x="28575" y="190577"/>
                </a:cubicBezTo>
                <a:cubicBezTo>
                  <a:pt x="31750" y="200102"/>
                  <a:pt x="29746" y="213583"/>
                  <a:pt x="38100" y="219152"/>
                </a:cubicBezTo>
                <a:lnTo>
                  <a:pt x="66675" y="238202"/>
                </a:lnTo>
                <a:cubicBezTo>
                  <a:pt x="95250" y="235027"/>
                  <a:pt x="124508" y="235650"/>
                  <a:pt x="152400" y="228677"/>
                </a:cubicBezTo>
                <a:cubicBezTo>
                  <a:pt x="163506" y="225901"/>
                  <a:pt x="170736" y="214747"/>
                  <a:pt x="180975" y="209627"/>
                </a:cubicBezTo>
                <a:cubicBezTo>
                  <a:pt x="189955" y="205137"/>
                  <a:pt x="200322" y="204057"/>
                  <a:pt x="209550" y="200102"/>
                </a:cubicBezTo>
                <a:cubicBezTo>
                  <a:pt x="222601" y="194509"/>
                  <a:pt x="234467" y="186325"/>
                  <a:pt x="247650" y="181052"/>
                </a:cubicBezTo>
                <a:cubicBezTo>
                  <a:pt x="266294" y="173594"/>
                  <a:pt x="304800" y="162002"/>
                  <a:pt x="304800" y="162002"/>
                </a:cubicBezTo>
                <a:cubicBezTo>
                  <a:pt x="311150" y="181052"/>
                  <a:pt x="318980" y="199671"/>
                  <a:pt x="323850" y="219152"/>
                </a:cubicBezTo>
                <a:cubicBezTo>
                  <a:pt x="327025" y="231852"/>
                  <a:pt x="325766" y="246600"/>
                  <a:pt x="333375" y="257252"/>
                </a:cubicBezTo>
                <a:cubicBezTo>
                  <a:pt x="342602" y="270170"/>
                  <a:pt x="358775" y="276302"/>
                  <a:pt x="371475" y="285827"/>
                </a:cubicBezTo>
                <a:cubicBezTo>
                  <a:pt x="386553" y="346139"/>
                  <a:pt x="373738" y="313035"/>
                  <a:pt x="419100" y="381077"/>
                </a:cubicBezTo>
                <a:cubicBezTo>
                  <a:pt x="425450" y="390602"/>
                  <a:pt x="427290" y="406032"/>
                  <a:pt x="438150" y="409652"/>
                </a:cubicBezTo>
                <a:lnTo>
                  <a:pt x="466725" y="419177"/>
                </a:lnTo>
                <a:cubicBezTo>
                  <a:pt x="476250" y="406477"/>
                  <a:pt x="488200" y="395276"/>
                  <a:pt x="495300" y="381077"/>
                </a:cubicBezTo>
                <a:cubicBezTo>
                  <a:pt x="556807" y="258062"/>
                  <a:pt x="454534" y="418413"/>
                  <a:pt x="523875" y="314402"/>
                </a:cubicBezTo>
                <a:cubicBezTo>
                  <a:pt x="527050" y="292177"/>
                  <a:pt x="519617" y="265448"/>
                  <a:pt x="533400" y="247727"/>
                </a:cubicBezTo>
                <a:cubicBezTo>
                  <a:pt x="545728" y="231876"/>
                  <a:pt x="590550" y="228677"/>
                  <a:pt x="590550" y="228677"/>
                </a:cubicBezTo>
                <a:cubicBezTo>
                  <a:pt x="609600" y="235027"/>
                  <a:pt x="630992" y="236588"/>
                  <a:pt x="647700" y="247727"/>
                </a:cubicBezTo>
                <a:lnTo>
                  <a:pt x="704850" y="285827"/>
                </a:lnTo>
                <a:cubicBezTo>
                  <a:pt x="714375" y="292177"/>
                  <a:pt x="723186" y="299757"/>
                  <a:pt x="733425" y="304877"/>
                </a:cubicBezTo>
                <a:cubicBezTo>
                  <a:pt x="746125" y="311227"/>
                  <a:pt x="758342" y="318654"/>
                  <a:pt x="771525" y="323927"/>
                </a:cubicBezTo>
                <a:cubicBezTo>
                  <a:pt x="790169" y="331385"/>
                  <a:pt x="828675" y="342977"/>
                  <a:pt x="828675" y="342977"/>
                </a:cubicBezTo>
                <a:cubicBezTo>
                  <a:pt x="838200" y="336627"/>
                  <a:pt x="850381" y="333085"/>
                  <a:pt x="857250" y="323927"/>
                </a:cubicBezTo>
                <a:cubicBezTo>
                  <a:pt x="882438" y="290343"/>
                  <a:pt x="886772" y="255357"/>
                  <a:pt x="904875" y="219152"/>
                </a:cubicBezTo>
                <a:cubicBezTo>
                  <a:pt x="928986" y="170930"/>
                  <a:pt x="944666" y="158067"/>
                  <a:pt x="981075" y="114377"/>
                </a:cubicBezTo>
                <a:cubicBezTo>
                  <a:pt x="987425" y="95327"/>
                  <a:pt x="988986" y="73935"/>
                  <a:pt x="1000125" y="57227"/>
                </a:cubicBezTo>
                <a:cubicBezTo>
                  <a:pt x="1006475" y="47702"/>
                  <a:pt x="1014055" y="38891"/>
                  <a:pt x="1019175" y="28652"/>
                </a:cubicBezTo>
                <a:cubicBezTo>
                  <a:pt x="1034969" y="-2935"/>
                  <a:pt x="1016995" y="77"/>
                  <a:pt x="1038225" y="77"/>
                </a:cubicBezTo>
              </a:path>
            </a:pathLst>
          </a:cu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Volný tvar 58"/>
          <p:cNvSpPr/>
          <p:nvPr/>
        </p:nvSpPr>
        <p:spPr>
          <a:xfrm>
            <a:off x="1590675" y="3339531"/>
            <a:ext cx="1162050" cy="422559"/>
          </a:xfrm>
          <a:custGeom>
            <a:avLst/>
            <a:gdLst>
              <a:gd name="connsiteX0" fmla="*/ 1162050 w 1162050"/>
              <a:gd name="connsiteY0" fmla="*/ 47625 h 422558"/>
              <a:gd name="connsiteX1" fmla="*/ 1076325 w 1162050"/>
              <a:gd name="connsiteY1" fmla="*/ 66675 h 422558"/>
              <a:gd name="connsiteX2" fmla="*/ 1047750 w 1162050"/>
              <a:gd name="connsiteY2" fmla="*/ 104775 h 422558"/>
              <a:gd name="connsiteX3" fmla="*/ 1028700 w 1162050"/>
              <a:gd name="connsiteY3" fmla="*/ 133350 h 422558"/>
              <a:gd name="connsiteX4" fmla="*/ 1000125 w 1162050"/>
              <a:gd name="connsiteY4" fmla="*/ 171450 h 422558"/>
              <a:gd name="connsiteX5" fmla="*/ 981075 w 1162050"/>
              <a:gd name="connsiteY5" fmla="*/ 209550 h 422558"/>
              <a:gd name="connsiteX6" fmla="*/ 847725 w 1162050"/>
              <a:gd name="connsiteY6" fmla="*/ 171450 h 422558"/>
              <a:gd name="connsiteX7" fmla="*/ 819150 w 1162050"/>
              <a:gd name="connsiteY7" fmla="*/ 152400 h 422558"/>
              <a:gd name="connsiteX8" fmla="*/ 762000 w 1162050"/>
              <a:gd name="connsiteY8" fmla="*/ 133350 h 422558"/>
              <a:gd name="connsiteX9" fmla="*/ 733425 w 1162050"/>
              <a:gd name="connsiteY9" fmla="*/ 123825 h 422558"/>
              <a:gd name="connsiteX10" fmla="*/ 704850 w 1162050"/>
              <a:gd name="connsiteY10" fmla="*/ 104775 h 422558"/>
              <a:gd name="connsiteX11" fmla="*/ 676275 w 1162050"/>
              <a:gd name="connsiteY11" fmla="*/ 76200 h 422558"/>
              <a:gd name="connsiteX12" fmla="*/ 647700 w 1162050"/>
              <a:gd name="connsiteY12" fmla="*/ 66675 h 422558"/>
              <a:gd name="connsiteX13" fmla="*/ 628650 w 1162050"/>
              <a:gd name="connsiteY13" fmla="*/ 104775 h 422558"/>
              <a:gd name="connsiteX14" fmla="*/ 600075 w 1162050"/>
              <a:gd name="connsiteY14" fmla="*/ 133350 h 422558"/>
              <a:gd name="connsiteX15" fmla="*/ 552450 w 1162050"/>
              <a:gd name="connsiteY15" fmla="*/ 285750 h 422558"/>
              <a:gd name="connsiteX16" fmla="*/ 542925 w 1162050"/>
              <a:gd name="connsiteY16" fmla="*/ 342900 h 422558"/>
              <a:gd name="connsiteX17" fmla="*/ 533400 w 1162050"/>
              <a:gd name="connsiteY17" fmla="*/ 419100 h 422558"/>
              <a:gd name="connsiteX18" fmla="*/ 485775 w 1162050"/>
              <a:gd name="connsiteY18" fmla="*/ 400050 h 422558"/>
              <a:gd name="connsiteX19" fmla="*/ 447675 w 1162050"/>
              <a:gd name="connsiteY19" fmla="*/ 371475 h 422558"/>
              <a:gd name="connsiteX20" fmla="*/ 419100 w 1162050"/>
              <a:gd name="connsiteY20" fmla="*/ 352425 h 422558"/>
              <a:gd name="connsiteX21" fmla="*/ 352425 w 1162050"/>
              <a:gd name="connsiteY21" fmla="*/ 285750 h 422558"/>
              <a:gd name="connsiteX22" fmla="*/ 314325 w 1162050"/>
              <a:gd name="connsiteY22" fmla="*/ 266700 h 422558"/>
              <a:gd name="connsiteX23" fmla="*/ 295275 w 1162050"/>
              <a:gd name="connsiteY23" fmla="*/ 238125 h 422558"/>
              <a:gd name="connsiteX24" fmla="*/ 238125 w 1162050"/>
              <a:gd name="connsiteY24" fmla="*/ 200025 h 422558"/>
              <a:gd name="connsiteX25" fmla="*/ 219075 w 1162050"/>
              <a:gd name="connsiteY25" fmla="*/ 161925 h 422558"/>
              <a:gd name="connsiteX26" fmla="*/ 247650 w 1162050"/>
              <a:gd name="connsiteY26" fmla="*/ 142875 h 422558"/>
              <a:gd name="connsiteX27" fmla="*/ 276225 w 1162050"/>
              <a:gd name="connsiteY27" fmla="*/ 133350 h 422558"/>
              <a:gd name="connsiteX28" fmla="*/ 333375 w 1162050"/>
              <a:gd name="connsiteY28" fmla="*/ 104775 h 422558"/>
              <a:gd name="connsiteX29" fmla="*/ 266700 w 1162050"/>
              <a:gd name="connsiteY29" fmla="*/ 76200 h 422558"/>
              <a:gd name="connsiteX30" fmla="*/ 161925 w 1162050"/>
              <a:gd name="connsiteY30" fmla="*/ 57150 h 422558"/>
              <a:gd name="connsiteX31" fmla="*/ 0 w 1162050"/>
              <a:gd name="connsiteY31" fmla="*/ 38100 h 422558"/>
              <a:gd name="connsiteX32" fmla="*/ 28575 w 1162050"/>
              <a:gd name="connsiteY32" fmla="*/ 0 h 422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1162050" h="422558">
                <a:moveTo>
                  <a:pt x="1162050" y="47625"/>
                </a:moveTo>
                <a:cubicBezTo>
                  <a:pt x="1133475" y="53975"/>
                  <a:pt x="1102507" y="53584"/>
                  <a:pt x="1076325" y="66675"/>
                </a:cubicBezTo>
                <a:cubicBezTo>
                  <a:pt x="1062126" y="73775"/>
                  <a:pt x="1056977" y="91857"/>
                  <a:pt x="1047750" y="104775"/>
                </a:cubicBezTo>
                <a:cubicBezTo>
                  <a:pt x="1041096" y="114090"/>
                  <a:pt x="1035354" y="124035"/>
                  <a:pt x="1028700" y="133350"/>
                </a:cubicBezTo>
                <a:cubicBezTo>
                  <a:pt x="1019473" y="146268"/>
                  <a:pt x="1008539" y="157988"/>
                  <a:pt x="1000125" y="171450"/>
                </a:cubicBezTo>
                <a:cubicBezTo>
                  <a:pt x="992600" y="183491"/>
                  <a:pt x="987425" y="196850"/>
                  <a:pt x="981075" y="209550"/>
                </a:cubicBezTo>
                <a:cubicBezTo>
                  <a:pt x="970914" y="207010"/>
                  <a:pt x="864123" y="182382"/>
                  <a:pt x="847725" y="171450"/>
                </a:cubicBezTo>
                <a:cubicBezTo>
                  <a:pt x="838200" y="165100"/>
                  <a:pt x="829611" y="157049"/>
                  <a:pt x="819150" y="152400"/>
                </a:cubicBezTo>
                <a:cubicBezTo>
                  <a:pt x="800800" y="144245"/>
                  <a:pt x="781050" y="139700"/>
                  <a:pt x="762000" y="133350"/>
                </a:cubicBezTo>
                <a:cubicBezTo>
                  <a:pt x="752475" y="130175"/>
                  <a:pt x="741779" y="129394"/>
                  <a:pt x="733425" y="123825"/>
                </a:cubicBezTo>
                <a:cubicBezTo>
                  <a:pt x="723900" y="117475"/>
                  <a:pt x="713644" y="112104"/>
                  <a:pt x="704850" y="104775"/>
                </a:cubicBezTo>
                <a:cubicBezTo>
                  <a:pt x="694502" y="96151"/>
                  <a:pt x="687483" y="83672"/>
                  <a:pt x="676275" y="76200"/>
                </a:cubicBezTo>
                <a:cubicBezTo>
                  <a:pt x="667921" y="70631"/>
                  <a:pt x="657225" y="69850"/>
                  <a:pt x="647700" y="66675"/>
                </a:cubicBezTo>
                <a:cubicBezTo>
                  <a:pt x="641350" y="79375"/>
                  <a:pt x="636903" y="93221"/>
                  <a:pt x="628650" y="104775"/>
                </a:cubicBezTo>
                <a:cubicBezTo>
                  <a:pt x="620820" y="115736"/>
                  <a:pt x="604335" y="120571"/>
                  <a:pt x="600075" y="133350"/>
                </a:cubicBezTo>
                <a:cubicBezTo>
                  <a:pt x="539427" y="315293"/>
                  <a:pt x="620224" y="195384"/>
                  <a:pt x="552450" y="285750"/>
                </a:cubicBezTo>
                <a:cubicBezTo>
                  <a:pt x="549275" y="304800"/>
                  <a:pt x="545656" y="323781"/>
                  <a:pt x="542925" y="342900"/>
                </a:cubicBezTo>
                <a:cubicBezTo>
                  <a:pt x="539305" y="368240"/>
                  <a:pt x="551500" y="401000"/>
                  <a:pt x="533400" y="419100"/>
                </a:cubicBezTo>
                <a:cubicBezTo>
                  <a:pt x="521310" y="431190"/>
                  <a:pt x="500721" y="408353"/>
                  <a:pt x="485775" y="400050"/>
                </a:cubicBezTo>
                <a:cubicBezTo>
                  <a:pt x="471898" y="392340"/>
                  <a:pt x="460593" y="380702"/>
                  <a:pt x="447675" y="371475"/>
                </a:cubicBezTo>
                <a:cubicBezTo>
                  <a:pt x="438360" y="364821"/>
                  <a:pt x="427609" y="360083"/>
                  <a:pt x="419100" y="352425"/>
                </a:cubicBezTo>
                <a:cubicBezTo>
                  <a:pt x="395738" y="331399"/>
                  <a:pt x="380538" y="299806"/>
                  <a:pt x="352425" y="285750"/>
                </a:cubicBezTo>
                <a:lnTo>
                  <a:pt x="314325" y="266700"/>
                </a:lnTo>
                <a:cubicBezTo>
                  <a:pt x="307975" y="257175"/>
                  <a:pt x="303890" y="245663"/>
                  <a:pt x="295275" y="238125"/>
                </a:cubicBezTo>
                <a:cubicBezTo>
                  <a:pt x="278045" y="223048"/>
                  <a:pt x="238125" y="200025"/>
                  <a:pt x="238125" y="200025"/>
                </a:cubicBezTo>
                <a:cubicBezTo>
                  <a:pt x="231775" y="187325"/>
                  <a:pt x="216741" y="175931"/>
                  <a:pt x="219075" y="161925"/>
                </a:cubicBezTo>
                <a:cubicBezTo>
                  <a:pt x="220957" y="150633"/>
                  <a:pt x="237411" y="147995"/>
                  <a:pt x="247650" y="142875"/>
                </a:cubicBezTo>
                <a:cubicBezTo>
                  <a:pt x="256630" y="138385"/>
                  <a:pt x="267245" y="137840"/>
                  <a:pt x="276225" y="133350"/>
                </a:cubicBezTo>
                <a:cubicBezTo>
                  <a:pt x="350083" y="96421"/>
                  <a:pt x="261551" y="128716"/>
                  <a:pt x="333375" y="104775"/>
                </a:cubicBezTo>
                <a:cubicBezTo>
                  <a:pt x="311150" y="95250"/>
                  <a:pt x="289424" y="84463"/>
                  <a:pt x="266700" y="76200"/>
                </a:cubicBezTo>
                <a:cubicBezTo>
                  <a:pt x="235753" y="64947"/>
                  <a:pt x="191939" y="62152"/>
                  <a:pt x="161925" y="57150"/>
                </a:cubicBezTo>
                <a:cubicBezTo>
                  <a:pt x="42765" y="37290"/>
                  <a:pt x="210834" y="55670"/>
                  <a:pt x="0" y="38100"/>
                </a:cubicBezTo>
                <a:cubicBezTo>
                  <a:pt x="21541" y="5789"/>
                  <a:pt x="10955" y="17620"/>
                  <a:pt x="28575" y="0"/>
                </a:cubicBezTo>
              </a:path>
            </a:pathLst>
          </a:cu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Volný tvar 59"/>
          <p:cNvSpPr/>
          <p:nvPr/>
        </p:nvSpPr>
        <p:spPr>
          <a:xfrm>
            <a:off x="2771777" y="3272857"/>
            <a:ext cx="2771775" cy="1800225"/>
          </a:xfrm>
          <a:custGeom>
            <a:avLst/>
            <a:gdLst>
              <a:gd name="connsiteX0" fmla="*/ 38100 w 2771775"/>
              <a:gd name="connsiteY0" fmla="*/ 123825 h 1800225"/>
              <a:gd name="connsiteX1" fmla="*/ 28575 w 2771775"/>
              <a:gd name="connsiteY1" fmla="*/ 219075 h 1800225"/>
              <a:gd name="connsiteX2" fmla="*/ 9525 w 2771775"/>
              <a:gd name="connsiteY2" fmla="*/ 276225 h 1800225"/>
              <a:gd name="connsiteX3" fmla="*/ 0 w 2771775"/>
              <a:gd name="connsiteY3" fmla="*/ 400050 h 1800225"/>
              <a:gd name="connsiteX4" fmla="*/ 9525 w 2771775"/>
              <a:gd name="connsiteY4" fmla="*/ 1104900 h 1800225"/>
              <a:gd name="connsiteX5" fmla="*/ 19050 w 2771775"/>
              <a:gd name="connsiteY5" fmla="*/ 1190625 h 1800225"/>
              <a:gd name="connsiteX6" fmla="*/ 38100 w 2771775"/>
              <a:gd name="connsiteY6" fmla="*/ 1314450 h 1800225"/>
              <a:gd name="connsiteX7" fmla="*/ 47625 w 2771775"/>
              <a:gd name="connsiteY7" fmla="*/ 1352550 h 1800225"/>
              <a:gd name="connsiteX8" fmla="*/ 123825 w 2771775"/>
              <a:gd name="connsiteY8" fmla="*/ 1304925 h 1800225"/>
              <a:gd name="connsiteX9" fmla="*/ 180975 w 2771775"/>
              <a:gd name="connsiteY9" fmla="*/ 1266825 h 1800225"/>
              <a:gd name="connsiteX10" fmla="*/ 228600 w 2771775"/>
              <a:gd name="connsiteY10" fmla="*/ 1209675 h 1800225"/>
              <a:gd name="connsiteX11" fmla="*/ 257175 w 2771775"/>
              <a:gd name="connsiteY11" fmla="*/ 1171575 h 1800225"/>
              <a:gd name="connsiteX12" fmla="*/ 352425 w 2771775"/>
              <a:gd name="connsiteY12" fmla="*/ 1114425 h 1800225"/>
              <a:gd name="connsiteX13" fmla="*/ 390525 w 2771775"/>
              <a:gd name="connsiteY13" fmla="*/ 1076325 h 1800225"/>
              <a:gd name="connsiteX14" fmla="*/ 428625 w 2771775"/>
              <a:gd name="connsiteY14" fmla="*/ 1057275 h 1800225"/>
              <a:gd name="connsiteX15" fmla="*/ 495300 w 2771775"/>
              <a:gd name="connsiteY15" fmla="*/ 1009650 h 1800225"/>
              <a:gd name="connsiteX16" fmla="*/ 542925 w 2771775"/>
              <a:gd name="connsiteY16" fmla="*/ 1000125 h 1800225"/>
              <a:gd name="connsiteX17" fmla="*/ 609600 w 2771775"/>
              <a:gd name="connsiteY17" fmla="*/ 981075 h 1800225"/>
              <a:gd name="connsiteX18" fmla="*/ 638175 w 2771775"/>
              <a:gd name="connsiteY18" fmla="*/ 971550 h 1800225"/>
              <a:gd name="connsiteX19" fmla="*/ 695325 w 2771775"/>
              <a:gd name="connsiteY19" fmla="*/ 962025 h 1800225"/>
              <a:gd name="connsiteX20" fmla="*/ 723900 w 2771775"/>
              <a:gd name="connsiteY20" fmla="*/ 942975 h 1800225"/>
              <a:gd name="connsiteX21" fmla="*/ 742950 w 2771775"/>
              <a:gd name="connsiteY21" fmla="*/ 990600 h 1800225"/>
              <a:gd name="connsiteX22" fmla="*/ 752475 w 2771775"/>
              <a:gd name="connsiteY22" fmla="*/ 1047750 h 1800225"/>
              <a:gd name="connsiteX23" fmla="*/ 762000 w 2771775"/>
              <a:gd name="connsiteY23" fmla="*/ 1095375 h 1800225"/>
              <a:gd name="connsiteX24" fmla="*/ 771525 w 2771775"/>
              <a:gd name="connsiteY24" fmla="*/ 1219200 h 1800225"/>
              <a:gd name="connsiteX25" fmla="*/ 781050 w 2771775"/>
              <a:gd name="connsiteY25" fmla="*/ 1276350 h 1800225"/>
              <a:gd name="connsiteX26" fmla="*/ 790575 w 2771775"/>
              <a:gd name="connsiteY26" fmla="*/ 1390650 h 1800225"/>
              <a:gd name="connsiteX27" fmla="*/ 876300 w 2771775"/>
              <a:gd name="connsiteY27" fmla="*/ 1504950 h 1800225"/>
              <a:gd name="connsiteX28" fmla="*/ 952500 w 2771775"/>
              <a:gd name="connsiteY28" fmla="*/ 1638300 h 1800225"/>
              <a:gd name="connsiteX29" fmla="*/ 1028700 w 2771775"/>
              <a:gd name="connsiteY29" fmla="*/ 1733550 h 1800225"/>
              <a:gd name="connsiteX30" fmla="*/ 1076325 w 2771775"/>
              <a:gd name="connsiteY30" fmla="*/ 1790700 h 1800225"/>
              <a:gd name="connsiteX31" fmla="*/ 1104900 w 2771775"/>
              <a:gd name="connsiteY31" fmla="*/ 1800225 h 1800225"/>
              <a:gd name="connsiteX32" fmla="*/ 1171575 w 2771775"/>
              <a:gd name="connsiteY32" fmla="*/ 1781175 h 1800225"/>
              <a:gd name="connsiteX33" fmla="*/ 1238250 w 2771775"/>
              <a:gd name="connsiteY33" fmla="*/ 1704975 h 1800225"/>
              <a:gd name="connsiteX34" fmla="*/ 1304925 w 2771775"/>
              <a:gd name="connsiteY34" fmla="*/ 1657350 h 1800225"/>
              <a:gd name="connsiteX35" fmla="*/ 1362075 w 2771775"/>
              <a:gd name="connsiteY35" fmla="*/ 1609725 h 1800225"/>
              <a:gd name="connsiteX36" fmla="*/ 1581150 w 2771775"/>
              <a:gd name="connsiteY36" fmla="*/ 1438275 h 1800225"/>
              <a:gd name="connsiteX37" fmla="*/ 1695450 w 2771775"/>
              <a:gd name="connsiteY37" fmla="*/ 1362075 h 1800225"/>
              <a:gd name="connsiteX38" fmla="*/ 2019300 w 2771775"/>
              <a:gd name="connsiteY38" fmla="*/ 1200150 h 1800225"/>
              <a:gd name="connsiteX39" fmla="*/ 2238375 w 2771775"/>
              <a:gd name="connsiteY39" fmla="*/ 1123950 h 1800225"/>
              <a:gd name="connsiteX40" fmla="*/ 2409825 w 2771775"/>
              <a:gd name="connsiteY40" fmla="*/ 1028700 h 1800225"/>
              <a:gd name="connsiteX41" fmla="*/ 2647950 w 2771775"/>
              <a:gd name="connsiteY41" fmla="*/ 847725 h 1800225"/>
              <a:gd name="connsiteX42" fmla="*/ 2695575 w 2771775"/>
              <a:gd name="connsiteY42" fmla="*/ 762000 h 1800225"/>
              <a:gd name="connsiteX43" fmla="*/ 2733675 w 2771775"/>
              <a:gd name="connsiteY43" fmla="*/ 714375 h 1800225"/>
              <a:gd name="connsiteX44" fmla="*/ 2762250 w 2771775"/>
              <a:gd name="connsiteY44" fmla="*/ 647700 h 1800225"/>
              <a:gd name="connsiteX45" fmla="*/ 2667000 w 2771775"/>
              <a:gd name="connsiteY45" fmla="*/ 638175 h 1800225"/>
              <a:gd name="connsiteX46" fmla="*/ 2495550 w 2771775"/>
              <a:gd name="connsiteY46" fmla="*/ 619125 h 1800225"/>
              <a:gd name="connsiteX47" fmla="*/ 2438400 w 2771775"/>
              <a:gd name="connsiteY47" fmla="*/ 581025 h 1800225"/>
              <a:gd name="connsiteX48" fmla="*/ 2409825 w 2771775"/>
              <a:gd name="connsiteY48" fmla="*/ 561975 h 1800225"/>
              <a:gd name="connsiteX49" fmla="*/ 2362200 w 2771775"/>
              <a:gd name="connsiteY49" fmla="*/ 552450 h 1800225"/>
              <a:gd name="connsiteX50" fmla="*/ 2266950 w 2771775"/>
              <a:gd name="connsiteY50" fmla="*/ 514350 h 1800225"/>
              <a:gd name="connsiteX51" fmla="*/ 2219325 w 2771775"/>
              <a:gd name="connsiteY51" fmla="*/ 504825 h 1800225"/>
              <a:gd name="connsiteX52" fmla="*/ 2162175 w 2771775"/>
              <a:gd name="connsiteY52" fmla="*/ 485775 h 1800225"/>
              <a:gd name="connsiteX53" fmla="*/ 2076450 w 2771775"/>
              <a:gd name="connsiteY53" fmla="*/ 466725 h 1800225"/>
              <a:gd name="connsiteX54" fmla="*/ 2038350 w 2771775"/>
              <a:gd name="connsiteY54" fmla="*/ 457200 h 1800225"/>
              <a:gd name="connsiteX55" fmla="*/ 1933575 w 2771775"/>
              <a:gd name="connsiteY55" fmla="*/ 447675 h 1800225"/>
              <a:gd name="connsiteX56" fmla="*/ 1962150 w 2771775"/>
              <a:gd name="connsiteY56" fmla="*/ 428625 h 1800225"/>
              <a:gd name="connsiteX57" fmla="*/ 2019300 w 2771775"/>
              <a:gd name="connsiteY57" fmla="*/ 409575 h 1800225"/>
              <a:gd name="connsiteX58" fmla="*/ 2066925 w 2771775"/>
              <a:gd name="connsiteY58" fmla="*/ 381000 h 1800225"/>
              <a:gd name="connsiteX59" fmla="*/ 2114550 w 2771775"/>
              <a:gd name="connsiteY59" fmla="*/ 371475 h 1800225"/>
              <a:gd name="connsiteX60" fmla="*/ 2190750 w 2771775"/>
              <a:gd name="connsiteY60" fmla="*/ 352425 h 1800225"/>
              <a:gd name="connsiteX61" fmla="*/ 2219325 w 2771775"/>
              <a:gd name="connsiteY61" fmla="*/ 323850 h 1800225"/>
              <a:gd name="connsiteX62" fmla="*/ 2257425 w 2771775"/>
              <a:gd name="connsiteY62" fmla="*/ 314325 h 1800225"/>
              <a:gd name="connsiteX63" fmla="*/ 2371725 w 2771775"/>
              <a:gd name="connsiteY63" fmla="*/ 285750 h 1800225"/>
              <a:gd name="connsiteX64" fmla="*/ 2438400 w 2771775"/>
              <a:gd name="connsiteY64" fmla="*/ 238125 h 1800225"/>
              <a:gd name="connsiteX65" fmla="*/ 2505075 w 2771775"/>
              <a:gd name="connsiteY65" fmla="*/ 200025 h 1800225"/>
              <a:gd name="connsiteX66" fmla="*/ 2590800 w 2771775"/>
              <a:gd name="connsiteY66" fmla="*/ 133350 h 1800225"/>
              <a:gd name="connsiteX67" fmla="*/ 2647950 w 2771775"/>
              <a:gd name="connsiteY67" fmla="*/ 104775 h 1800225"/>
              <a:gd name="connsiteX68" fmla="*/ 2667000 w 2771775"/>
              <a:gd name="connsiteY68" fmla="*/ 76200 h 1800225"/>
              <a:gd name="connsiteX69" fmla="*/ 2695575 w 2771775"/>
              <a:gd name="connsiteY69" fmla="*/ 66675 h 1800225"/>
              <a:gd name="connsiteX70" fmla="*/ 2733675 w 2771775"/>
              <a:gd name="connsiteY70" fmla="*/ 38100 h 1800225"/>
              <a:gd name="connsiteX71" fmla="*/ 2771775 w 2771775"/>
              <a:gd name="connsiteY71" fmla="*/ 0 h 1800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2771775" h="1800225">
                <a:moveTo>
                  <a:pt x="38100" y="123825"/>
                </a:moveTo>
                <a:cubicBezTo>
                  <a:pt x="34925" y="155575"/>
                  <a:pt x="34455" y="187713"/>
                  <a:pt x="28575" y="219075"/>
                </a:cubicBezTo>
                <a:cubicBezTo>
                  <a:pt x="24874" y="238812"/>
                  <a:pt x="12657" y="256390"/>
                  <a:pt x="9525" y="276225"/>
                </a:cubicBezTo>
                <a:cubicBezTo>
                  <a:pt x="3069" y="317115"/>
                  <a:pt x="3175" y="358775"/>
                  <a:pt x="0" y="400050"/>
                </a:cubicBezTo>
                <a:cubicBezTo>
                  <a:pt x="3175" y="635000"/>
                  <a:pt x="3865" y="869997"/>
                  <a:pt x="9525" y="1104900"/>
                </a:cubicBezTo>
                <a:cubicBezTo>
                  <a:pt x="10218" y="1133643"/>
                  <a:pt x="15484" y="1162096"/>
                  <a:pt x="19050" y="1190625"/>
                </a:cubicBezTo>
                <a:cubicBezTo>
                  <a:pt x="22100" y="1215023"/>
                  <a:pt x="32804" y="1287969"/>
                  <a:pt x="38100" y="1314450"/>
                </a:cubicBezTo>
                <a:cubicBezTo>
                  <a:pt x="40667" y="1327287"/>
                  <a:pt x="44450" y="1339850"/>
                  <a:pt x="47625" y="1352550"/>
                </a:cubicBezTo>
                <a:cubicBezTo>
                  <a:pt x="176736" y="1309513"/>
                  <a:pt x="58803" y="1361819"/>
                  <a:pt x="123825" y="1304925"/>
                </a:cubicBezTo>
                <a:cubicBezTo>
                  <a:pt x="141055" y="1289848"/>
                  <a:pt x="164034" y="1282226"/>
                  <a:pt x="180975" y="1266825"/>
                </a:cubicBezTo>
                <a:cubicBezTo>
                  <a:pt x="199324" y="1250144"/>
                  <a:pt x="213109" y="1229039"/>
                  <a:pt x="228600" y="1209675"/>
                </a:cubicBezTo>
                <a:cubicBezTo>
                  <a:pt x="238517" y="1197279"/>
                  <a:pt x="244779" y="1181492"/>
                  <a:pt x="257175" y="1171575"/>
                </a:cubicBezTo>
                <a:cubicBezTo>
                  <a:pt x="268511" y="1162506"/>
                  <a:pt x="331745" y="1132151"/>
                  <a:pt x="352425" y="1114425"/>
                </a:cubicBezTo>
                <a:cubicBezTo>
                  <a:pt x="366062" y="1102736"/>
                  <a:pt x="376157" y="1087101"/>
                  <a:pt x="390525" y="1076325"/>
                </a:cubicBezTo>
                <a:cubicBezTo>
                  <a:pt x="401884" y="1067806"/>
                  <a:pt x="417071" y="1065528"/>
                  <a:pt x="428625" y="1057275"/>
                </a:cubicBezTo>
                <a:cubicBezTo>
                  <a:pt x="475388" y="1023873"/>
                  <a:pt x="436564" y="1029229"/>
                  <a:pt x="495300" y="1009650"/>
                </a:cubicBezTo>
                <a:cubicBezTo>
                  <a:pt x="510659" y="1004530"/>
                  <a:pt x="527219" y="1004052"/>
                  <a:pt x="542925" y="1000125"/>
                </a:cubicBezTo>
                <a:cubicBezTo>
                  <a:pt x="565349" y="994519"/>
                  <a:pt x="587460" y="987717"/>
                  <a:pt x="609600" y="981075"/>
                </a:cubicBezTo>
                <a:cubicBezTo>
                  <a:pt x="619217" y="978190"/>
                  <a:pt x="628374" y="973728"/>
                  <a:pt x="638175" y="971550"/>
                </a:cubicBezTo>
                <a:cubicBezTo>
                  <a:pt x="657028" y="967360"/>
                  <a:pt x="676275" y="965200"/>
                  <a:pt x="695325" y="962025"/>
                </a:cubicBezTo>
                <a:cubicBezTo>
                  <a:pt x="704850" y="955675"/>
                  <a:pt x="714084" y="937085"/>
                  <a:pt x="723900" y="942975"/>
                </a:cubicBezTo>
                <a:cubicBezTo>
                  <a:pt x="738561" y="951772"/>
                  <a:pt x="738451" y="974105"/>
                  <a:pt x="742950" y="990600"/>
                </a:cubicBezTo>
                <a:cubicBezTo>
                  <a:pt x="748032" y="1009232"/>
                  <a:pt x="749020" y="1028749"/>
                  <a:pt x="752475" y="1047750"/>
                </a:cubicBezTo>
                <a:cubicBezTo>
                  <a:pt x="755371" y="1063678"/>
                  <a:pt x="758825" y="1079500"/>
                  <a:pt x="762000" y="1095375"/>
                </a:cubicBezTo>
                <a:cubicBezTo>
                  <a:pt x="765175" y="1136650"/>
                  <a:pt x="767191" y="1178031"/>
                  <a:pt x="771525" y="1219200"/>
                </a:cubicBezTo>
                <a:cubicBezTo>
                  <a:pt x="773547" y="1238407"/>
                  <a:pt x="778917" y="1257155"/>
                  <a:pt x="781050" y="1276350"/>
                </a:cubicBezTo>
                <a:cubicBezTo>
                  <a:pt x="785272" y="1314348"/>
                  <a:pt x="782281" y="1353328"/>
                  <a:pt x="790575" y="1390650"/>
                </a:cubicBezTo>
                <a:cubicBezTo>
                  <a:pt x="806098" y="1460506"/>
                  <a:pt x="835839" y="1447148"/>
                  <a:pt x="876300" y="1504950"/>
                </a:cubicBezTo>
                <a:cubicBezTo>
                  <a:pt x="905659" y="1546891"/>
                  <a:pt x="924102" y="1595703"/>
                  <a:pt x="952500" y="1638300"/>
                </a:cubicBezTo>
                <a:cubicBezTo>
                  <a:pt x="1035166" y="1762298"/>
                  <a:pt x="947266" y="1638544"/>
                  <a:pt x="1028700" y="1733550"/>
                </a:cubicBezTo>
                <a:cubicBezTo>
                  <a:pt x="1052128" y="1760883"/>
                  <a:pt x="1043296" y="1768681"/>
                  <a:pt x="1076325" y="1790700"/>
                </a:cubicBezTo>
                <a:cubicBezTo>
                  <a:pt x="1084679" y="1796269"/>
                  <a:pt x="1095375" y="1797050"/>
                  <a:pt x="1104900" y="1800225"/>
                </a:cubicBezTo>
                <a:cubicBezTo>
                  <a:pt x="1127125" y="1793875"/>
                  <a:pt x="1150901" y="1791512"/>
                  <a:pt x="1171575" y="1781175"/>
                </a:cubicBezTo>
                <a:cubicBezTo>
                  <a:pt x="1187714" y="1773105"/>
                  <a:pt x="1232200" y="1710475"/>
                  <a:pt x="1238250" y="1704975"/>
                </a:cubicBezTo>
                <a:cubicBezTo>
                  <a:pt x="1258460" y="1686603"/>
                  <a:pt x="1283277" y="1674003"/>
                  <a:pt x="1304925" y="1657350"/>
                </a:cubicBezTo>
                <a:cubicBezTo>
                  <a:pt x="1324580" y="1642231"/>
                  <a:pt x="1343726" y="1626406"/>
                  <a:pt x="1362075" y="1609725"/>
                </a:cubicBezTo>
                <a:cubicBezTo>
                  <a:pt x="1495509" y="1488421"/>
                  <a:pt x="1278581" y="1650074"/>
                  <a:pt x="1581150" y="1438275"/>
                </a:cubicBezTo>
                <a:cubicBezTo>
                  <a:pt x="1618663" y="1412016"/>
                  <a:pt x="1655133" y="1383784"/>
                  <a:pt x="1695450" y="1362075"/>
                </a:cubicBezTo>
                <a:cubicBezTo>
                  <a:pt x="1804505" y="1303353"/>
                  <a:pt x="1902648" y="1247871"/>
                  <a:pt x="2019300" y="1200150"/>
                </a:cubicBezTo>
                <a:cubicBezTo>
                  <a:pt x="2090860" y="1170876"/>
                  <a:pt x="2167581" y="1155030"/>
                  <a:pt x="2238375" y="1123950"/>
                </a:cubicBezTo>
                <a:cubicBezTo>
                  <a:pt x="2298237" y="1097669"/>
                  <a:pt x="2354732" y="1063898"/>
                  <a:pt x="2409825" y="1028700"/>
                </a:cubicBezTo>
                <a:cubicBezTo>
                  <a:pt x="2530482" y="951614"/>
                  <a:pt x="2558694" y="924230"/>
                  <a:pt x="2647950" y="847725"/>
                </a:cubicBezTo>
                <a:cubicBezTo>
                  <a:pt x="2663825" y="819150"/>
                  <a:pt x="2677898" y="789497"/>
                  <a:pt x="2695575" y="762000"/>
                </a:cubicBezTo>
                <a:cubicBezTo>
                  <a:pt x="2706569" y="744899"/>
                  <a:pt x="2722398" y="731291"/>
                  <a:pt x="2733675" y="714375"/>
                </a:cubicBezTo>
                <a:cubicBezTo>
                  <a:pt x="2749368" y="690835"/>
                  <a:pt x="2753783" y="673100"/>
                  <a:pt x="2762250" y="647700"/>
                </a:cubicBezTo>
                <a:lnTo>
                  <a:pt x="2667000" y="638175"/>
                </a:lnTo>
                <a:cubicBezTo>
                  <a:pt x="2510135" y="625103"/>
                  <a:pt x="2579955" y="640226"/>
                  <a:pt x="2495550" y="619125"/>
                </a:cubicBezTo>
                <a:lnTo>
                  <a:pt x="2438400" y="581025"/>
                </a:lnTo>
                <a:cubicBezTo>
                  <a:pt x="2428875" y="574675"/>
                  <a:pt x="2421050" y="564220"/>
                  <a:pt x="2409825" y="561975"/>
                </a:cubicBezTo>
                <a:cubicBezTo>
                  <a:pt x="2393950" y="558800"/>
                  <a:pt x="2377559" y="557570"/>
                  <a:pt x="2362200" y="552450"/>
                </a:cubicBezTo>
                <a:cubicBezTo>
                  <a:pt x="2329759" y="541636"/>
                  <a:pt x="2300482" y="521056"/>
                  <a:pt x="2266950" y="514350"/>
                </a:cubicBezTo>
                <a:cubicBezTo>
                  <a:pt x="2251075" y="511175"/>
                  <a:pt x="2234944" y="509085"/>
                  <a:pt x="2219325" y="504825"/>
                </a:cubicBezTo>
                <a:cubicBezTo>
                  <a:pt x="2199952" y="499541"/>
                  <a:pt x="2181656" y="490645"/>
                  <a:pt x="2162175" y="485775"/>
                </a:cubicBezTo>
                <a:cubicBezTo>
                  <a:pt x="2069257" y="462546"/>
                  <a:pt x="2185281" y="490910"/>
                  <a:pt x="2076450" y="466725"/>
                </a:cubicBezTo>
                <a:cubicBezTo>
                  <a:pt x="2063671" y="463885"/>
                  <a:pt x="2051326" y="458930"/>
                  <a:pt x="2038350" y="457200"/>
                </a:cubicBezTo>
                <a:cubicBezTo>
                  <a:pt x="2003589" y="452565"/>
                  <a:pt x="1968500" y="450850"/>
                  <a:pt x="1933575" y="447675"/>
                </a:cubicBezTo>
                <a:cubicBezTo>
                  <a:pt x="1943100" y="441325"/>
                  <a:pt x="1951689" y="433274"/>
                  <a:pt x="1962150" y="428625"/>
                </a:cubicBezTo>
                <a:cubicBezTo>
                  <a:pt x="1980500" y="420470"/>
                  <a:pt x="2002081" y="419906"/>
                  <a:pt x="2019300" y="409575"/>
                </a:cubicBezTo>
                <a:cubicBezTo>
                  <a:pt x="2035175" y="400050"/>
                  <a:pt x="2049736" y="387876"/>
                  <a:pt x="2066925" y="381000"/>
                </a:cubicBezTo>
                <a:cubicBezTo>
                  <a:pt x="2081956" y="374987"/>
                  <a:pt x="2098775" y="375115"/>
                  <a:pt x="2114550" y="371475"/>
                </a:cubicBezTo>
                <a:cubicBezTo>
                  <a:pt x="2140061" y="365588"/>
                  <a:pt x="2165350" y="358775"/>
                  <a:pt x="2190750" y="352425"/>
                </a:cubicBezTo>
                <a:cubicBezTo>
                  <a:pt x="2200275" y="342900"/>
                  <a:pt x="2207629" y="330533"/>
                  <a:pt x="2219325" y="323850"/>
                </a:cubicBezTo>
                <a:cubicBezTo>
                  <a:pt x="2230691" y="317355"/>
                  <a:pt x="2245006" y="318465"/>
                  <a:pt x="2257425" y="314325"/>
                </a:cubicBezTo>
                <a:cubicBezTo>
                  <a:pt x="2349859" y="283514"/>
                  <a:pt x="2256657" y="302188"/>
                  <a:pt x="2371725" y="285750"/>
                </a:cubicBezTo>
                <a:cubicBezTo>
                  <a:pt x="2388080" y="273484"/>
                  <a:pt x="2418901" y="249267"/>
                  <a:pt x="2438400" y="238125"/>
                </a:cubicBezTo>
                <a:cubicBezTo>
                  <a:pt x="2482696" y="212813"/>
                  <a:pt x="2467945" y="227872"/>
                  <a:pt x="2505075" y="200025"/>
                </a:cubicBezTo>
                <a:cubicBezTo>
                  <a:pt x="2534035" y="178305"/>
                  <a:pt x="2556457" y="144798"/>
                  <a:pt x="2590800" y="133350"/>
                </a:cubicBezTo>
                <a:cubicBezTo>
                  <a:pt x="2630235" y="120205"/>
                  <a:pt x="2611021" y="129394"/>
                  <a:pt x="2647950" y="104775"/>
                </a:cubicBezTo>
                <a:cubicBezTo>
                  <a:pt x="2654300" y="95250"/>
                  <a:pt x="2658061" y="83351"/>
                  <a:pt x="2667000" y="76200"/>
                </a:cubicBezTo>
                <a:cubicBezTo>
                  <a:pt x="2674840" y="69928"/>
                  <a:pt x="2686858" y="71656"/>
                  <a:pt x="2695575" y="66675"/>
                </a:cubicBezTo>
                <a:cubicBezTo>
                  <a:pt x="2709358" y="58799"/>
                  <a:pt x="2722450" y="49325"/>
                  <a:pt x="2733675" y="38100"/>
                </a:cubicBezTo>
                <a:cubicBezTo>
                  <a:pt x="2779651" y="-7876"/>
                  <a:pt x="2728229" y="21773"/>
                  <a:pt x="2771775" y="0"/>
                </a:cubicBezTo>
              </a:path>
            </a:pathLst>
          </a:cu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Volný tvar 60"/>
          <p:cNvSpPr/>
          <p:nvPr/>
        </p:nvSpPr>
        <p:spPr>
          <a:xfrm>
            <a:off x="842478" y="3330005"/>
            <a:ext cx="1910249" cy="2193587"/>
          </a:xfrm>
          <a:custGeom>
            <a:avLst/>
            <a:gdLst>
              <a:gd name="connsiteX0" fmla="*/ 1910249 w 1910249"/>
              <a:gd name="connsiteY0" fmla="*/ 104775 h 2193586"/>
              <a:gd name="connsiteX1" fmla="*/ 1853099 w 1910249"/>
              <a:gd name="connsiteY1" fmla="*/ 190500 h 2193586"/>
              <a:gd name="connsiteX2" fmla="*/ 1824524 w 1910249"/>
              <a:gd name="connsiteY2" fmla="*/ 238125 h 2193586"/>
              <a:gd name="connsiteX3" fmla="*/ 1757849 w 1910249"/>
              <a:gd name="connsiteY3" fmla="*/ 323850 h 2193586"/>
              <a:gd name="connsiteX4" fmla="*/ 1710224 w 1910249"/>
              <a:gd name="connsiteY4" fmla="*/ 409575 h 2193586"/>
              <a:gd name="connsiteX5" fmla="*/ 1672124 w 1910249"/>
              <a:gd name="connsiteY5" fmla="*/ 495300 h 2193586"/>
              <a:gd name="connsiteX6" fmla="*/ 1557824 w 1910249"/>
              <a:gd name="connsiteY6" fmla="*/ 657225 h 2193586"/>
              <a:gd name="connsiteX7" fmla="*/ 1529249 w 1910249"/>
              <a:gd name="connsiteY7" fmla="*/ 742950 h 2193586"/>
              <a:gd name="connsiteX8" fmla="*/ 1443524 w 1910249"/>
              <a:gd name="connsiteY8" fmla="*/ 885825 h 2193586"/>
              <a:gd name="connsiteX9" fmla="*/ 1338749 w 1910249"/>
              <a:gd name="connsiteY9" fmla="*/ 1104900 h 2193586"/>
              <a:gd name="connsiteX10" fmla="*/ 1281599 w 1910249"/>
              <a:gd name="connsiteY10" fmla="*/ 1266825 h 2193586"/>
              <a:gd name="connsiteX11" fmla="*/ 1253024 w 1910249"/>
              <a:gd name="connsiteY11" fmla="*/ 1400175 h 2193586"/>
              <a:gd name="connsiteX12" fmla="*/ 1205399 w 1910249"/>
              <a:gd name="connsiteY12" fmla="*/ 1514475 h 2193586"/>
              <a:gd name="connsiteX13" fmla="*/ 1195874 w 1910249"/>
              <a:gd name="connsiteY13" fmla="*/ 1562100 h 2193586"/>
              <a:gd name="connsiteX14" fmla="*/ 1167299 w 1910249"/>
              <a:gd name="connsiteY14" fmla="*/ 1552575 h 2193586"/>
              <a:gd name="connsiteX15" fmla="*/ 1119674 w 1910249"/>
              <a:gd name="connsiteY15" fmla="*/ 1524000 h 2193586"/>
              <a:gd name="connsiteX16" fmla="*/ 1024424 w 1910249"/>
              <a:gd name="connsiteY16" fmla="*/ 1438275 h 2193586"/>
              <a:gd name="connsiteX17" fmla="*/ 814874 w 1910249"/>
              <a:gd name="connsiteY17" fmla="*/ 1323975 h 2193586"/>
              <a:gd name="connsiteX18" fmla="*/ 738674 w 1910249"/>
              <a:gd name="connsiteY18" fmla="*/ 1276350 h 2193586"/>
              <a:gd name="connsiteX19" fmla="*/ 643424 w 1910249"/>
              <a:gd name="connsiteY19" fmla="*/ 1247775 h 2193586"/>
              <a:gd name="connsiteX20" fmla="*/ 548174 w 1910249"/>
              <a:gd name="connsiteY20" fmla="*/ 1200150 h 2193586"/>
              <a:gd name="connsiteX21" fmla="*/ 395774 w 1910249"/>
              <a:gd name="connsiteY21" fmla="*/ 1114425 h 2193586"/>
              <a:gd name="connsiteX22" fmla="*/ 348149 w 1910249"/>
              <a:gd name="connsiteY22" fmla="*/ 1085850 h 2193586"/>
              <a:gd name="connsiteX23" fmla="*/ 290999 w 1910249"/>
              <a:gd name="connsiteY23" fmla="*/ 1047750 h 2193586"/>
              <a:gd name="connsiteX24" fmla="*/ 271949 w 1910249"/>
              <a:gd name="connsiteY24" fmla="*/ 1009650 h 2193586"/>
              <a:gd name="connsiteX25" fmla="*/ 186224 w 1910249"/>
              <a:gd name="connsiteY25" fmla="*/ 962025 h 2193586"/>
              <a:gd name="connsiteX26" fmla="*/ 167174 w 1910249"/>
              <a:gd name="connsiteY26" fmla="*/ 1247775 h 2193586"/>
              <a:gd name="connsiteX27" fmla="*/ 119549 w 1910249"/>
              <a:gd name="connsiteY27" fmla="*/ 1495425 h 2193586"/>
              <a:gd name="connsiteX28" fmla="*/ 100499 w 1910249"/>
              <a:gd name="connsiteY28" fmla="*/ 1600200 h 2193586"/>
              <a:gd name="connsiteX29" fmla="*/ 62399 w 1910249"/>
              <a:gd name="connsiteY29" fmla="*/ 1714500 h 2193586"/>
              <a:gd name="connsiteX30" fmla="*/ 14774 w 1910249"/>
              <a:gd name="connsiteY30" fmla="*/ 1962150 h 2193586"/>
              <a:gd name="connsiteX31" fmla="*/ 5249 w 1910249"/>
              <a:gd name="connsiteY31" fmla="*/ 2181225 h 2193586"/>
              <a:gd name="connsiteX32" fmla="*/ 62399 w 1910249"/>
              <a:gd name="connsiteY32" fmla="*/ 2190750 h 2193586"/>
              <a:gd name="connsiteX33" fmla="*/ 281474 w 1910249"/>
              <a:gd name="connsiteY33" fmla="*/ 2162175 h 2193586"/>
              <a:gd name="connsiteX34" fmla="*/ 386249 w 1910249"/>
              <a:gd name="connsiteY34" fmla="*/ 2152650 h 2193586"/>
              <a:gd name="connsiteX35" fmla="*/ 576749 w 1910249"/>
              <a:gd name="connsiteY35" fmla="*/ 2133600 h 2193586"/>
              <a:gd name="connsiteX36" fmla="*/ 1186349 w 1910249"/>
              <a:gd name="connsiteY36" fmla="*/ 2124075 h 2193586"/>
              <a:gd name="connsiteX37" fmla="*/ 1243499 w 1910249"/>
              <a:gd name="connsiteY37" fmla="*/ 2114550 h 2193586"/>
              <a:gd name="connsiteX38" fmla="*/ 1186349 w 1910249"/>
              <a:gd name="connsiteY38" fmla="*/ 1981200 h 2193586"/>
              <a:gd name="connsiteX39" fmla="*/ 1148249 w 1910249"/>
              <a:gd name="connsiteY39" fmla="*/ 1895475 h 2193586"/>
              <a:gd name="connsiteX40" fmla="*/ 1091099 w 1910249"/>
              <a:gd name="connsiteY40" fmla="*/ 1790700 h 2193586"/>
              <a:gd name="connsiteX41" fmla="*/ 995849 w 1910249"/>
              <a:gd name="connsiteY41" fmla="*/ 1704975 h 2193586"/>
              <a:gd name="connsiteX42" fmla="*/ 881549 w 1910249"/>
              <a:gd name="connsiteY42" fmla="*/ 1581150 h 2193586"/>
              <a:gd name="connsiteX43" fmla="*/ 700574 w 1910249"/>
              <a:gd name="connsiteY43" fmla="*/ 1266825 h 2193586"/>
              <a:gd name="connsiteX44" fmla="*/ 662474 w 1910249"/>
              <a:gd name="connsiteY44" fmla="*/ 1085850 h 2193586"/>
              <a:gd name="connsiteX45" fmla="*/ 624374 w 1910249"/>
              <a:gd name="connsiteY45" fmla="*/ 990600 h 2193586"/>
              <a:gd name="connsiteX46" fmla="*/ 586274 w 1910249"/>
              <a:gd name="connsiteY46" fmla="*/ 876300 h 2193586"/>
              <a:gd name="connsiteX47" fmla="*/ 548174 w 1910249"/>
              <a:gd name="connsiteY47" fmla="*/ 800100 h 2193586"/>
              <a:gd name="connsiteX48" fmla="*/ 500549 w 1910249"/>
              <a:gd name="connsiteY48" fmla="*/ 657225 h 2193586"/>
              <a:gd name="connsiteX49" fmla="*/ 491024 w 1910249"/>
              <a:gd name="connsiteY49" fmla="*/ 542925 h 2193586"/>
              <a:gd name="connsiteX50" fmla="*/ 462449 w 1910249"/>
              <a:gd name="connsiteY50" fmla="*/ 485775 h 2193586"/>
              <a:gd name="connsiteX51" fmla="*/ 424349 w 1910249"/>
              <a:gd name="connsiteY51" fmla="*/ 381000 h 2193586"/>
              <a:gd name="connsiteX52" fmla="*/ 414824 w 1910249"/>
              <a:gd name="connsiteY52" fmla="*/ 333375 h 2193586"/>
              <a:gd name="connsiteX53" fmla="*/ 376724 w 1910249"/>
              <a:gd name="connsiteY53" fmla="*/ 257175 h 2193586"/>
              <a:gd name="connsiteX54" fmla="*/ 357674 w 1910249"/>
              <a:gd name="connsiteY54" fmla="*/ 142875 h 2193586"/>
              <a:gd name="connsiteX55" fmla="*/ 310049 w 1910249"/>
              <a:gd name="connsiteY55" fmla="*/ 38100 h 2193586"/>
              <a:gd name="connsiteX56" fmla="*/ 290999 w 1910249"/>
              <a:gd name="connsiteY56" fmla="*/ 0 h 2193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1910249" h="2193586">
                <a:moveTo>
                  <a:pt x="1910249" y="104775"/>
                </a:moveTo>
                <a:cubicBezTo>
                  <a:pt x="1891199" y="133350"/>
                  <a:pt x="1871670" y="161612"/>
                  <a:pt x="1853099" y="190500"/>
                </a:cubicBezTo>
                <a:cubicBezTo>
                  <a:pt x="1843088" y="206073"/>
                  <a:pt x="1835285" y="223060"/>
                  <a:pt x="1824524" y="238125"/>
                </a:cubicBezTo>
                <a:cubicBezTo>
                  <a:pt x="1803483" y="267583"/>
                  <a:pt x="1775430" y="292205"/>
                  <a:pt x="1757849" y="323850"/>
                </a:cubicBezTo>
                <a:cubicBezTo>
                  <a:pt x="1741974" y="352425"/>
                  <a:pt x="1724843" y="380337"/>
                  <a:pt x="1710224" y="409575"/>
                </a:cubicBezTo>
                <a:cubicBezTo>
                  <a:pt x="1696240" y="437544"/>
                  <a:pt x="1688697" y="468783"/>
                  <a:pt x="1672124" y="495300"/>
                </a:cubicBezTo>
                <a:cubicBezTo>
                  <a:pt x="1571636" y="656081"/>
                  <a:pt x="1654374" y="453398"/>
                  <a:pt x="1557824" y="657225"/>
                </a:cubicBezTo>
                <a:cubicBezTo>
                  <a:pt x="1544930" y="684446"/>
                  <a:pt x="1542719" y="716009"/>
                  <a:pt x="1529249" y="742950"/>
                </a:cubicBezTo>
                <a:cubicBezTo>
                  <a:pt x="1504411" y="792626"/>
                  <a:pt x="1470497" y="837274"/>
                  <a:pt x="1443524" y="885825"/>
                </a:cubicBezTo>
                <a:cubicBezTo>
                  <a:pt x="1406371" y="952701"/>
                  <a:pt x="1370540" y="1034960"/>
                  <a:pt x="1338749" y="1104900"/>
                </a:cubicBezTo>
                <a:cubicBezTo>
                  <a:pt x="1321172" y="1245516"/>
                  <a:pt x="1346760" y="1117885"/>
                  <a:pt x="1281599" y="1266825"/>
                </a:cubicBezTo>
                <a:cubicBezTo>
                  <a:pt x="1248058" y="1343490"/>
                  <a:pt x="1273902" y="1321882"/>
                  <a:pt x="1253024" y="1400175"/>
                </a:cubicBezTo>
                <a:cubicBezTo>
                  <a:pt x="1240239" y="1448119"/>
                  <a:pt x="1225706" y="1473861"/>
                  <a:pt x="1205399" y="1514475"/>
                </a:cubicBezTo>
                <a:cubicBezTo>
                  <a:pt x="1202224" y="1530350"/>
                  <a:pt x="1207322" y="1550652"/>
                  <a:pt x="1195874" y="1562100"/>
                </a:cubicBezTo>
                <a:cubicBezTo>
                  <a:pt x="1188774" y="1569200"/>
                  <a:pt x="1176279" y="1557065"/>
                  <a:pt x="1167299" y="1552575"/>
                </a:cubicBezTo>
                <a:cubicBezTo>
                  <a:pt x="1150740" y="1544296"/>
                  <a:pt x="1134485" y="1535108"/>
                  <a:pt x="1119674" y="1524000"/>
                </a:cubicBezTo>
                <a:cubicBezTo>
                  <a:pt x="1039850" y="1464132"/>
                  <a:pt x="1167716" y="1527215"/>
                  <a:pt x="1024424" y="1438275"/>
                </a:cubicBezTo>
                <a:cubicBezTo>
                  <a:pt x="956822" y="1396315"/>
                  <a:pt x="882345" y="1366145"/>
                  <a:pt x="814874" y="1323975"/>
                </a:cubicBezTo>
                <a:cubicBezTo>
                  <a:pt x="789474" y="1308100"/>
                  <a:pt x="766045" y="1288515"/>
                  <a:pt x="738674" y="1276350"/>
                </a:cubicBezTo>
                <a:cubicBezTo>
                  <a:pt x="708383" y="1262887"/>
                  <a:pt x="674201" y="1260086"/>
                  <a:pt x="643424" y="1247775"/>
                </a:cubicBezTo>
                <a:cubicBezTo>
                  <a:pt x="610465" y="1234592"/>
                  <a:pt x="579429" y="1216979"/>
                  <a:pt x="548174" y="1200150"/>
                </a:cubicBezTo>
                <a:cubicBezTo>
                  <a:pt x="496856" y="1172517"/>
                  <a:pt x="446380" y="1143343"/>
                  <a:pt x="395774" y="1114425"/>
                </a:cubicBezTo>
                <a:cubicBezTo>
                  <a:pt x="379700" y="1105240"/>
                  <a:pt x="363553" y="1096119"/>
                  <a:pt x="348149" y="1085850"/>
                </a:cubicBezTo>
                <a:lnTo>
                  <a:pt x="290999" y="1047750"/>
                </a:lnTo>
                <a:cubicBezTo>
                  <a:pt x="284649" y="1035050"/>
                  <a:pt x="281989" y="1019690"/>
                  <a:pt x="271949" y="1009650"/>
                </a:cubicBezTo>
                <a:cubicBezTo>
                  <a:pt x="259989" y="997690"/>
                  <a:pt x="204191" y="971008"/>
                  <a:pt x="186224" y="962025"/>
                </a:cubicBezTo>
                <a:cubicBezTo>
                  <a:pt x="142644" y="831284"/>
                  <a:pt x="186475" y="951829"/>
                  <a:pt x="167174" y="1247775"/>
                </a:cubicBezTo>
                <a:cubicBezTo>
                  <a:pt x="161402" y="1336283"/>
                  <a:pt x="137513" y="1409200"/>
                  <a:pt x="119549" y="1495425"/>
                </a:cubicBezTo>
                <a:cubicBezTo>
                  <a:pt x="112309" y="1530176"/>
                  <a:pt x="109459" y="1565852"/>
                  <a:pt x="100499" y="1600200"/>
                </a:cubicBezTo>
                <a:cubicBezTo>
                  <a:pt x="90362" y="1639060"/>
                  <a:pt x="72434" y="1675613"/>
                  <a:pt x="62399" y="1714500"/>
                </a:cubicBezTo>
                <a:cubicBezTo>
                  <a:pt x="31637" y="1833703"/>
                  <a:pt x="28661" y="1864944"/>
                  <a:pt x="14774" y="1962150"/>
                </a:cubicBezTo>
                <a:cubicBezTo>
                  <a:pt x="11599" y="2035175"/>
                  <a:pt x="-9659" y="2109667"/>
                  <a:pt x="5249" y="2181225"/>
                </a:cubicBezTo>
                <a:cubicBezTo>
                  <a:pt x="9188" y="2200132"/>
                  <a:pt x="43132" y="2192079"/>
                  <a:pt x="62399" y="2190750"/>
                </a:cubicBezTo>
                <a:cubicBezTo>
                  <a:pt x="135868" y="2185683"/>
                  <a:pt x="208335" y="2170780"/>
                  <a:pt x="281474" y="2162175"/>
                </a:cubicBezTo>
                <a:cubicBezTo>
                  <a:pt x="316303" y="2158077"/>
                  <a:pt x="351354" y="2156139"/>
                  <a:pt x="386249" y="2152650"/>
                </a:cubicBezTo>
                <a:cubicBezTo>
                  <a:pt x="429284" y="2148346"/>
                  <a:pt x="537926" y="2134635"/>
                  <a:pt x="576749" y="2133600"/>
                </a:cubicBezTo>
                <a:cubicBezTo>
                  <a:pt x="779902" y="2128183"/>
                  <a:pt x="983149" y="2127250"/>
                  <a:pt x="1186349" y="2124075"/>
                </a:cubicBezTo>
                <a:lnTo>
                  <a:pt x="1243499" y="2114550"/>
                </a:lnTo>
                <a:cubicBezTo>
                  <a:pt x="1268231" y="2052721"/>
                  <a:pt x="1209265" y="2021303"/>
                  <a:pt x="1186349" y="1981200"/>
                </a:cubicBezTo>
                <a:cubicBezTo>
                  <a:pt x="1170835" y="1954050"/>
                  <a:pt x="1162233" y="1923444"/>
                  <a:pt x="1148249" y="1895475"/>
                </a:cubicBezTo>
                <a:cubicBezTo>
                  <a:pt x="1130458" y="1859892"/>
                  <a:pt x="1115951" y="1821765"/>
                  <a:pt x="1091099" y="1790700"/>
                </a:cubicBezTo>
                <a:cubicBezTo>
                  <a:pt x="1064415" y="1757345"/>
                  <a:pt x="1026053" y="1735179"/>
                  <a:pt x="995849" y="1704975"/>
                </a:cubicBezTo>
                <a:cubicBezTo>
                  <a:pt x="956130" y="1665256"/>
                  <a:pt x="914824" y="1626405"/>
                  <a:pt x="881549" y="1581150"/>
                </a:cubicBezTo>
                <a:cubicBezTo>
                  <a:pt x="793661" y="1461622"/>
                  <a:pt x="761092" y="1387861"/>
                  <a:pt x="700574" y="1266825"/>
                </a:cubicBezTo>
                <a:cubicBezTo>
                  <a:pt x="687874" y="1206500"/>
                  <a:pt x="685369" y="1143088"/>
                  <a:pt x="662474" y="1085850"/>
                </a:cubicBezTo>
                <a:cubicBezTo>
                  <a:pt x="649774" y="1054100"/>
                  <a:pt x="636060" y="1022737"/>
                  <a:pt x="624374" y="990600"/>
                </a:cubicBezTo>
                <a:cubicBezTo>
                  <a:pt x="610649" y="952857"/>
                  <a:pt x="601189" y="913588"/>
                  <a:pt x="586274" y="876300"/>
                </a:cubicBezTo>
                <a:cubicBezTo>
                  <a:pt x="575727" y="849933"/>
                  <a:pt x="558522" y="826545"/>
                  <a:pt x="548174" y="800100"/>
                </a:cubicBezTo>
                <a:cubicBezTo>
                  <a:pt x="529881" y="753351"/>
                  <a:pt x="500549" y="657225"/>
                  <a:pt x="500549" y="657225"/>
                </a:cubicBezTo>
                <a:cubicBezTo>
                  <a:pt x="497374" y="619125"/>
                  <a:pt x="499318" y="580247"/>
                  <a:pt x="491024" y="542925"/>
                </a:cubicBezTo>
                <a:cubicBezTo>
                  <a:pt x="486404" y="522134"/>
                  <a:pt x="470558" y="505469"/>
                  <a:pt x="462449" y="485775"/>
                </a:cubicBezTo>
                <a:cubicBezTo>
                  <a:pt x="448299" y="451412"/>
                  <a:pt x="435434" y="416471"/>
                  <a:pt x="424349" y="381000"/>
                </a:cubicBezTo>
                <a:cubicBezTo>
                  <a:pt x="419520" y="365548"/>
                  <a:pt x="419476" y="348882"/>
                  <a:pt x="414824" y="333375"/>
                </a:cubicBezTo>
                <a:cubicBezTo>
                  <a:pt x="402114" y="291009"/>
                  <a:pt x="398167" y="289339"/>
                  <a:pt x="376724" y="257175"/>
                </a:cubicBezTo>
                <a:cubicBezTo>
                  <a:pt x="370374" y="219075"/>
                  <a:pt x="377547" y="175996"/>
                  <a:pt x="357674" y="142875"/>
                </a:cubicBezTo>
                <a:cubicBezTo>
                  <a:pt x="289247" y="28830"/>
                  <a:pt x="366973" y="166180"/>
                  <a:pt x="310049" y="38100"/>
                </a:cubicBezTo>
                <a:cubicBezTo>
                  <a:pt x="289238" y="-8725"/>
                  <a:pt x="290999" y="25302"/>
                  <a:pt x="290999" y="0"/>
                </a:cubicBezTo>
              </a:path>
            </a:pathLst>
          </a:cu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Volný tvar 61"/>
          <p:cNvSpPr/>
          <p:nvPr/>
        </p:nvSpPr>
        <p:spPr>
          <a:xfrm>
            <a:off x="2828927" y="3396682"/>
            <a:ext cx="5076825" cy="2085975"/>
          </a:xfrm>
          <a:custGeom>
            <a:avLst/>
            <a:gdLst>
              <a:gd name="connsiteX0" fmla="*/ 0 w 5076825"/>
              <a:gd name="connsiteY0" fmla="*/ 19050 h 2085975"/>
              <a:gd name="connsiteX1" fmla="*/ 9525 w 5076825"/>
              <a:gd name="connsiteY1" fmla="*/ 66675 h 2085975"/>
              <a:gd name="connsiteX2" fmla="*/ 47625 w 5076825"/>
              <a:gd name="connsiteY2" fmla="*/ 123825 h 2085975"/>
              <a:gd name="connsiteX3" fmla="*/ 180975 w 5076825"/>
              <a:gd name="connsiteY3" fmla="*/ 276225 h 2085975"/>
              <a:gd name="connsiteX4" fmla="*/ 257175 w 5076825"/>
              <a:gd name="connsiteY4" fmla="*/ 342900 h 2085975"/>
              <a:gd name="connsiteX5" fmla="*/ 314325 w 5076825"/>
              <a:gd name="connsiteY5" fmla="*/ 419100 h 2085975"/>
              <a:gd name="connsiteX6" fmla="*/ 485775 w 5076825"/>
              <a:gd name="connsiteY6" fmla="*/ 523875 h 2085975"/>
              <a:gd name="connsiteX7" fmla="*/ 628650 w 5076825"/>
              <a:gd name="connsiteY7" fmla="*/ 628650 h 2085975"/>
              <a:gd name="connsiteX8" fmla="*/ 733425 w 5076825"/>
              <a:gd name="connsiteY8" fmla="*/ 723900 h 2085975"/>
              <a:gd name="connsiteX9" fmla="*/ 1104900 w 5076825"/>
              <a:gd name="connsiteY9" fmla="*/ 885825 h 2085975"/>
              <a:gd name="connsiteX10" fmla="*/ 1314450 w 5076825"/>
              <a:gd name="connsiteY10" fmla="*/ 990600 h 2085975"/>
              <a:gd name="connsiteX11" fmla="*/ 1685925 w 5076825"/>
              <a:gd name="connsiteY11" fmla="*/ 1171575 h 2085975"/>
              <a:gd name="connsiteX12" fmla="*/ 1857375 w 5076825"/>
              <a:gd name="connsiteY12" fmla="*/ 1228725 h 2085975"/>
              <a:gd name="connsiteX13" fmla="*/ 2162175 w 5076825"/>
              <a:gd name="connsiteY13" fmla="*/ 1343025 h 2085975"/>
              <a:gd name="connsiteX14" fmla="*/ 2266950 w 5076825"/>
              <a:gd name="connsiteY14" fmla="*/ 1400175 h 2085975"/>
              <a:gd name="connsiteX15" fmla="*/ 2438400 w 5076825"/>
              <a:gd name="connsiteY15" fmla="*/ 1457325 h 2085975"/>
              <a:gd name="connsiteX16" fmla="*/ 2590800 w 5076825"/>
              <a:gd name="connsiteY16" fmla="*/ 1524000 h 2085975"/>
              <a:gd name="connsiteX17" fmla="*/ 2647950 w 5076825"/>
              <a:gd name="connsiteY17" fmla="*/ 1552575 h 2085975"/>
              <a:gd name="connsiteX18" fmla="*/ 2733675 w 5076825"/>
              <a:gd name="connsiteY18" fmla="*/ 1590675 h 2085975"/>
              <a:gd name="connsiteX19" fmla="*/ 2809875 w 5076825"/>
              <a:gd name="connsiteY19" fmla="*/ 1609725 h 2085975"/>
              <a:gd name="connsiteX20" fmla="*/ 2867025 w 5076825"/>
              <a:gd name="connsiteY20" fmla="*/ 1638300 h 2085975"/>
              <a:gd name="connsiteX21" fmla="*/ 2933700 w 5076825"/>
              <a:gd name="connsiteY21" fmla="*/ 1657350 h 2085975"/>
              <a:gd name="connsiteX22" fmla="*/ 2962275 w 5076825"/>
              <a:gd name="connsiteY22" fmla="*/ 1676400 h 2085975"/>
              <a:gd name="connsiteX23" fmla="*/ 2990850 w 5076825"/>
              <a:gd name="connsiteY23" fmla="*/ 1647825 h 2085975"/>
              <a:gd name="connsiteX24" fmla="*/ 3009900 w 5076825"/>
              <a:gd name="connsiteY24" fmla="*/ 1600200 h 2085975"/>
              <a:gd name="connsiteX25" fmla="*/ 3057525 w 5076825"/>
              <a:gd name="connsiteY25" fmla="*/ 1571625 h 2085975"/>
              <a:gd name="connsiteX26" fmla="*/ 3095625 w 5076825"/>
              <a:gd name="connsiteY26" fmla="*/ 1533525 h 2085975"/>
              <a:gd name="connsiteX27" fmla="*/ 3238500 w 5076825"/>
              <a:gd name="connsiteY27" fmla="*/ 1438275 h 2085975"/>
              <a:gd name="connsiteX28" fmla="*/ 3305175 w 5076825"/>
              <a:gd name="connsiteY28" fmla="*/ 1390650 h 2085975"/>
              <a:gd name="connsiteX29" fmla="*/ 3362325 w 5076825"/>
              <a:gd name="connsiteY29" fmla="*/ 1343025 h 2085975"/>
              <a:gd name="connsiteX30" fmla="*/ 3448050 w 5076825"/>
              <a:gd name="connsiteY30" fmla="*/ 1247775 h 2085975"/>
              <a:gd name="connsiteX31" fmla="*/ 3486150 w 5076825"/>
              <a:gd name="connsiteY31" fmla="*/ 1238250 h 2085975"/>
              <a:gd name="connsiteX32" fmla="*/ 3552825 w 5076825"/>
              <a:gd name="connsiteY32" fmla="*/ 1200150 h 2085975"/>
              <a:gd name="connsiteX33" fmla="*/ 3686175 w 5076825"/>
              <a:gd name="connsiteY33" fmla="*/ 1162050 h 2085975"/>
              <a:gd name="connsiteX34" fmla="*/ 3752850 w 5076825"/>
              <a:gd name="connsiteY34" fmla="*/ 1143000 h 2085975"/>
              <a:gd name="connsiteX35" fmla="*/ 3867150 w 5076825"/>
              <a:gd name="connsiteY35" fmla="*/ 1123950 h 2085975"/>
              <a:gd name="connsiteX36" fmla="*/ 3962400 w 5076825"/>
              <a:gd name="connsiteY36" fmla="*/ 1076325 h 2085975"/>
              <a:gd name="connsiteX37" fmla="*/ 4010025 w 5076825"/>
              <a:gd name="connsiteY37" fmla="*/ 1047750 h 2085975"/>
              <a:gd name="connsiteX38" fmla="*/ 4067175 w 5076825"/>
              <a:gd name="connsiteY38" fmla="*/ 1028700 h 2085975"/>
              <a:gd name="connsiteX39" fmla="*/ 4181475 w 5076825"/>
              <a:gd name="connsiteY39" fmla="*/ 990600 h 2085975"/>
              <a:gd name="connsiteX40" fmla="*/ 4305300 w 5076825"/>
              <a:gd name="connsiteY40" fmla="*/ 962025 h 2085975"/>
              <a:gd name="connsiteX41" fmla="*/ 4419600 w 5076825"/>
              <a:gd name="connsiteY41" fmla="*/ 952500 h 2085975"/>
              <a:gd name="connsiteX42" fmla="*/ 4391025 w 5076825"/>
              <a:gd name="connsiteY42" fmla="*/ 942975 h 2085975"/>
              <a:gd name="connsiteX43" fmla="*/ 3838575 w 5076825"/>
              <a:gd name="connsiteY43" fmla="*/ 942975 h 2085975"/>
              <a:gd name="connsiteX44" fmla="*/ 3457575 w 5076825"/>
              <a:gd name="connsiteY44" fmla="*/ 933450 h 2085975"/>
              <a:gd name="connsiteX45" fmla="*/ 3324225 w 5076825"/>
              <a:gd name="connsiteY45" fmla="*/ 914400 h 2085975"/>
              <a:gd name="connsiteX46" fmla="*/ 3286125 w 5076825"/>
              <a:gd name="connsiteY46" fmla="*/ 942975 h 2085975"/>
              <a:gd name="connsiteX47" fmla="*/ 3305175 w 5076825"/>
              <a:gd name="connsiteY47" fmla="*/ 1009650 h 2085975"/>
              <a:gd name="connsiteX48" fmla="*/ 3314700 w 5076825"/>
              <a:gd name="connsiteY48" fmla="*/ 1038225 h 2085975"/>
              <a:gd name="connsiteX49" fmla="*/ 3333750 w 5076825"/>
              <a:gd name="connsiteY49" fmla="*/ 1066800 h 2085975"/>
              <a:gd name="connsiteX50" fmla="*/ 3371850 w 5076825"/>
              <a:gd name="connsiteY50" fmla="*/ 1171575 h 2085975"/>
              <a:gd name="connsiteX51" fmla="*/ 3381375 w 5076825"/>
              <a:gd name="connsiteY51" fmla="*/ 1238250 h 2085975"/>
              <a:gd name="connsiteX52" fmla="*/ 3467100 w 5076825"/>
              <a:gd name="connsiteY52" fmla="*/ 1400175 h 2085975"/>
              <a:gd name="connsiteX53" fmla="*/ 3514725 w 5076825"/>
              <a:gd name="connsiteY53" fmla="*/ 1495425 h 2085975"/>
              <a:gd name="connsiteX54" fmla="*/ 3581400 w 5076825"/>
              <a:gd name="connsiteY54" fmla="*/ 1581150 h 2085975"/>
              <a:gd name="connsiteX55" fmla="*/ 3629025 w 5076825"/>
              <a:gd name="connsiteY55" fmla="*/ 1676400 h 2085975"/>
              <a:gd name="connsiteX56" fmla="*/ 3752850 w 5076825"/>
              <a:gd name="connsiteY56" fmla="*/ 1847850 h 2085975"/>
              <a:gd name="connsiteX57" fmla="*/ 3800475 w 5076825"/>
              <a:gd name="connsiteY57" fmla="*/ 1943100 h 2085975"/>
              <a:gd name="connsiteX58" fmla="*/ 3848100 w 5076825"/>
              <a:gd name="connsiteY58" fmla="*/ 2000250 h 2085975"/>
              <a:gd name="connsiteX59" fmla="*/ 3876675 w 5076825"/>
              <a:gd name="connsiteY59" fmla="*/ 2047875 h 2085975"/>
              <a:gd name="connsiteX60" fmla="*/ 3905250 w 5076825"/>
              <a:gd name="connsiteY60" fmla="*/ 2085975 h 2085975"/>
              <a:gd name="connsiteX61" fmla="*/ 3933825 w 5076825"/>
              <a:gd name="connsiteY61" fmla="*/ 2076450 h 2085975"/>
              <a:gd name="connsiteX62" fmla="*/ 4010025 w 5076825"/>
              <a:gd name="connsiteY62" fmla="*/ 2000250 h 2085975"/>
              <a:gd name="connsiteX63" fmla="*/ 4048125 w 5076825"/>
              <a:gd name="connsiteY63" fmla="*/ 1962150 h 2085975"/>
              <a:gd name="connsiteX64" fmla="*/ 4095750 w 5076825"/>
              <a:gd name="connsiteY64" fmla="*/ 1924050 h 2085975"/>
              <a:gd name="connsiteX65" fmla="*/ 4152900 w 5076825"/>
              <a:gd name="connsiteY65" fmla="*/ 1885950 h 2085975"/>
              <a:gd name="connsiteX66" fmla="*/ 4200525 w 5076825"/>
              <a:gd name="connsiteY66" fmla="*/ 1828800 h 2085975"/>
              <a:gd name="connsiteX67" fmla="*/ 4295775 w 5076825"/>
              <a:gd name="connsiteY67" fmla="*/ 1724025 h 2085975"/>
              <a:gd name="connsiteX68" fmla="*/ 4581525 w 5076825"/>
              <a:gd name="connsiteY68" fmla="*/ 1571625 h 2085975"/>
              <a:gd name="connsiteX69" fmla="*/ 4648200 w 5076825"/>
              <a:gd name="connsiteY69" fmla="*/ 1495425 h 2085975"/>
              <a:gd name="connsiteX70" fmla="*/ 4724400 w 5076825"/>
              <a:gd name="connsiteY70" fmla="*/ 1466850 h 2085975"/>
              <a:gd name="connsiteX71" fmla="*/ 4819650 w 5076825"/>
              <a:gd name="connsiteY71" fmla="*/ 1419225 h 2085975"/>
              <a:gd name="connsiteX72" fmla="*/ 4876800 w 5076825"/>
              <a:gd name="connsiteY72" fmla="*/ 1362075 h 2085975"/>
              <a:gd name="connsiteX73" fmla="*/ 4943475 w 5076825"/>
              <a:gd name="connsiteY73" fmla="*/ 1343025 h 2085975"/>
              <a:gd name="connsiteX74" fmla="*/ 4981575 w 5076825"/>
              <a:gd name="connsiteY74" fmla="*/ 1323975 h 2085975"/>
              <a:gd name="connsiteX75" fmla="*/ 5019675 w 5076825"/>
              <a:gd name="connsiteY75" fmla="*/ 1295400 h 2085975"/>
              <a:gd name="connsiteX76" fmla="*/ 5048250 w 5076825"/>
              <a:gd name="connsiteY76" fmla="*/ 1266825 h 2085975"/>
              <a:gd name="connsiteX77" fmla="*/ 5076825 w 5076825"/>
              <a:gd name="connsiteY77" fmla="*/ 1257300 h 2085975"/>
              <a:gd name="connsiteX78" fmla="*/ 5067300 w 5076825"/>
              <a:gd name="connsiteY78" fmla="*/ 1209675 h 2085975"/>
              <a:gd name="connsiteX79" fmla="*/ 5048250 w 5076825"/>
              <a:gd name="connsiteY79" fmla="*/ 1152525 h 2085975"/>
              <a:gd name="connsiteX80" fmla="*/ 4991100 w 5076825"/>
              <a:gd name="connsiteY80" fmla="*/ 1047750 h 2085975"/>
              <a:gd name="connsiteX81" fmla="*/ 4924425 w 5076825"/>
              <a:gd name="connsiteY81" fmla="*/ 971550 h 2085975"/>
              <a:gd name="connsiteX82" fmla="*/ 4848225 w 5076825"/>
              <a:gd name="connsiteY82" fmla="*/ 866775 h 2085975"/>
              <a:gd name="connsiteX83" fmla="*/ 4791075 w 5076825"/>
              <a:gd name="connsiteY83" fmla="*/ 809625 h 2085975"/>
              <a:gd name="connsiteX84" fmla="*/ 4762500 w 5076825"/>
              <a:gd name="connsiteY84" fmla="*/ 781050 h 2085975"/>
              <a:gd name="connsiteX85" fmla="*/ 4733925 w 5076825"/>
              <a:gd name="connsiteY85" fmla="*/ 762000 h 2085975"/>
              <a:gd name="connsiteX86" fmla="*/ 4714875 w 5076825"/>
              <a:gd name="connsiteY86" fmla="*/ 723900 h 2085975"/>
              <a:gd name="connsiteX87" fmla="*/ 4686300 w 5076825"/>
              <a:gd name="connsiteY87" fmla="*/ 704850 h 2085975"/>
              <a:gd name="connsiteX88" fmla="*/ 4657725 w 5076825"/>
              <a:gd name="connsiteY88" fmla="*/ 676275 h 2085975"/>
              <a:gd name="connsiteX89" fmla="*/ 4619625 w 5076825"/>
              <a:gd name="connsiteY89" fmla="*/ 647700 h 2085975"/>
              <a:gd name="connsiteX90" fmla="*/ 4591050 w 5076825"/>
              <a:gd name="connsiteY90" fmla="*/ 619125 h 2085975"/>
              <a:gd name="connsiteX91" fmla="*/ 4533900 w 5076825"/>
              <a:gd name="connsiteY91" fmla="*/ 581025 h 2085975"/>
              <a:gd name="connsiteX92" fmla="*/ 4476750 w 5076825"/>
              <a:gd name="connsiteY92" fmla="*/ 514350 h 2085975"/>
              <a:gd name="connsiteX93" fmla="*/ 4495800 w 5076825"/>
              <a:gd name="connsiteY93" fmla="*/ 466725 h 2085975"/>
              <a:gd name="connsiteX94" fmla="*/ 4572000 w 5076825"/>
              <a:gd name="connsiteY94" fmla="*/ 419100 h 2085975"/>
              <a:gd name="connsiteX95" fmla="*/ 4591050 w 5076825"/>
              <a:gd name="connsiteY95" fmla="*/ 390525 h 2085975"/>
              <a:gd name="connsiteX96" fmla="*/ 4676775 w 5076825"/>
              <a:gd name="connsiteY96" fmla="*/ 323850 h 2085975"/>
              <a:gd name="connsiteX97" fmla="*/ 4733925 w 5076825"/>
              <a:gd name="connsiteY97" fmla="*/ 247650 h 2085975"/>
              <a:gd name="connsiteX98" fmla="*/ 4772025 w 5076825"/>
              <a:gd name="connsiteY98" fmla="*/ 200025 h 2085975"/>
              <a:gd name="connsiteX99" fmla="*/ 4810125 w 5076825"/>
              <a:gd name="connsiteY99" fmla="*/ 171450 h 2085975"/>
              <a:gd name="connsiteX100" fmla="*/ 4867275 w 5076825"/>
              <a:gd name="connsiteY100" fmla="*/ 95250 h 2085975"/>
              <a:gd name="connsiteX101" fmla="*/ 4895850 w 5076825"/>
              <a:gd name="connsiteY101" fmla="*/ 57150 h 2085975"/>
              <a:gd name="connsiteX102" fmla="*/ 4924425 w 5076825"/>
              <a:gd name="connsiteY102" fmla="*/ 38100 h 2085975"/>
              <a:gd name="connsiteX103" fmla="*/ 4953000 w 5076825"/>
              <a:gd name="connsiteY103" fmla="*/ 0 h 2085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5076825" h="2085975">
                <a:moveTo>
                  <a:pt x="0" y="19050"/>
                </a:moveTo>
                <a:cubicBezTo>
                  <a:pt x="3175" y="34925"/>
                  <a:pt x="2826" y="51937"/>
                  <a:pt x="9525" y="66675"/>
                </a:cubicBezTo>
                <a:cubicBezTo>
                  <a:pt x="18999" y="87518"/>
                  <a:pt x="35845" y="104192"/>
                  <a:pt x="47625" y="123825"/>
                </a:cubicBezTo>
                <a:cubicBezTo>
                  <a:pt x="94636" y="202177"/>
                  <a:pt x="81720" y="189376"/>
                  <a:pt x="180975" y="276225"/>
                </a:cubicBezTo>
                <a:cubicBezTo>
                  <a:pt x="206375" y="298450"/>
                  <a:pt x="234146" y="318226"/>
                  <a:pt x="257175" y="342900"/>
                </a:cubicBezTo>
                <a:cubicBezTo>
                  <a:pt x="278839" y="366111"/>
                  <a:pt x="291114" y="397436"/>
                  <a:pt x="314325" y="419100"/>
                </a:cubicBezTo>
                <a:cubicBezTo>
                  <a:pt x="364993" y="466390"/>
                  <a:pt x="429286" y="486215"/>
                  <a:pt x="485775" y="523875"/>
                </a:cubicBezTo>
                <a:cubicBezTo>
                  <a:pt x="534915" y="556635"/>
                  <a:pt x="582706" y="591541"/>
                  <a:pt x="628650" y="628650"/>
                </a:cubicBezTo>
                <a:cubicBezTo>
                  <a:pt x="665369" y="658307"/>
                  <a:pt x="691894" y="701473"/>
                  <a:pt x="733425" y="723900"/>
                </a:cubicBezTo>
                <a:cubicBezTo>
                  <a:pt x="852280" y="788082"/>
                  <a:pt x="986821" y="820226"/>
                  <a:pt x="1104900" y="885825"/>
                </a:cubicBezTo>
                <a:cubicBezTo>
                  <a:pt x="1306782" y="997982"/>
                  <a:pt x="1054672" y="860711"/>
                  <a:pt x="1314450" y="990600"/>
                </a:cubicBezTo>
                <a:cubicBezTo>
                  <a:pt x="1487831" y="1077290"/>
                  <a:pt x="1503958" y="1099746"/>
                  <a:pt x="1685925" y="1171575"/>
                </a:cubicBezTo>
                <a:cubicBezTo>
                  <a:pt x="1741959" y="1193694"/>
                  <a:pt x="1801671" y="1205788"/>
                  <a:pt x="1857375" y="1228725"/>
                </a:cubicBezTo>
                <a:cubicBezTo>
                  <a:pt x="2334140" y="1425040"/>
                  <a:pt x="1698805" y="1201999"/>
                  <a:pt x="2162175" y="1343025"/>
                </a:cubicBezTo>
                <a:cubicBezTo>
                  <a:pt x="2303644" y="1386081"/>
                  <a:pt x="2169981" y="1351690"/>
                  <a:pt x="2266950" y="1400175"/>
                </a:cubicBezTo>
                <a:cubicBezTo>
                  <a:pt x="2366045" y="1449723"/>
                  <a:pt x="2355992" y="1443590"/>
                  <a:pt x="2438400" y="1457325"/>
                </a:cubicBezTo>
                <a:cubicBezTo>
                  <a:pt x="2543943" y="1527687"/>
                  <a:pt x="2443488" y="1468758"/>
                  <a:pt x="2590800" y="1524000"/>
                </a:cubicBezTo>
                <a:cubicBezTo>
                  <a:pt x="2610742" y="1531478"/>
                  <a:pt x="2628650" y="1543568"/>
                  <a:pt x="2647950" y="1552575"/>
                </a:cubicBezTo>
                <a:cubicBezTo>
                  <a:pt x="2676286" y="1565799"/>
                  <a:pt x="2704188" y="1580268"/>
                  <a:pt x="2733675" y="1590675"/>
                </a:cubicBezTo>
                <a:cubicBezTo>
                  <a:pt x="2758364" y="1599389"/>
                  <a:pt x="2786457" y="1598016"/>
                  <a:pt x="2809875" y="1609725"/>
                </a:cubicBezTo>
                <a:cubicBezTo>
                  <a:pt x="2828925" y="1619250"/>
                  <a:pt x="2847250" y="1630390"/>
                  <a:pt x="2867025" y="1638300"/>
                </a:cubicBezTo>
                <a:cubicBezTo>
                  <a:pt x="2897543" y="1650507"/>
                  <a:pt x="2905991" y="1643496"/>
                  <a:pt x="2933700" y="1657350"/>
                </a:cubicBezTo>
                <a:cubicBezTo>
                  <a:pt x="2943939" y="1662470"/>
                  <a:pt x="2952750" y="1670050"/>
                  <a:pt x="2962275" y="1676400"/>
                </a:cubicBezTo>
                <a:cubicBezTo>
                  <a:pt x="2971800" y="1666875"/>
                  <a:pt x="2983711" y="1659248"/>
                  <a:pt x="2990850" y="1647825"/>
                </a:cubicBezTo>
                <a:cubicBezTo>
                  <a:pt x="2999912" y="1633326"/>
                  <a:pt x="2998641" y="1613067"/>
                  <a:pt x="3009900" y="1600200"/>
                </a:cubicBezTo>
                <a:cubicBezTo>
                  <a:pt x="3022091" y="1586267"/>
                  <a:pt x="3042912" y="1582991"/>
                  <a:pt x="3057525" y="1571625"/>
                </a:cubicBezTo>
                <a:cubicBezTo>
                  <a:pt x="3071702" y="1560598"/>
                  <a:pt x="3081724" y="1544898"/>
                  <a:pt x="3095625" y="1533525"/>
                </a:cubicBezTo>
                <a:cubicBezTo>
                  <a:pt x="3149156" y="1489727"/>
                  <a:pt x="3180284" y="1477086"/>
                  <a:pt x="3238500" y="1438275"/>
                </a:cubicBezTo>
                <a:cubicBezTo>
                  <a:pt x="3261225" y="1423125"/>
                  <a:pt x="3283527" y="1407303"/>
                  <a:pt x="3305175" y="1390650"/>
                </a:cubicBezTo>
                <a:cubicBezTo>
                  <a:pt x="3324830" y="1375531"/>
                  <a:pt x="3344790" y="1360560"/>
                  <a:pt x="3362325" y="1343025"/>
                </a:cubicBezTo>
                <a:cubicBezTo>
                  <a:pt x="3397400" y="1307950"/>
                  <a:pt x="3404878" y="1276556"/>
                  <a:pt x="3448050" y="1247775"/>
                </a:cubicBezTo>
                <a:cubicBezTo>
                  <a:pt x="3458942" y="1240513"/>
                  <a:pt x="3473450" y="1241425"/>
                  <a:pt x="3486150" y="1238250"/>
                </a:cubicBezTo>
                <a:cubicBezTo>
                  <a:pt x="3508375" y="1225550"/>
                  <a:pt x="3529930" y="1211598"/>
                  <a:pt x="3552825" y="1200150"/>
                </a:cubicBezTo>
                <a:cubicBezTo>
                  <a:pt x="3604354" y="1174386"/>
                  <a:pt x="3623606" y="1177692"/>
                  <a:pt x="3686175" y="1162050"/>
                </a:cubicBezTo>
                <a:cubicBezTo>
                  <a:pt x="3708599" y="1156444"/>
                  <a:pt x="3730231" y="1147762"/>
                  <a:pt x="3752850" y="1143000"/>
                </a:cubicBezTo>
                <a:cubicBezTo>
                  <a:pt x="3790647" y="1135043"/>
                  <a:pt x="3867150" y="1123950"/>
                  <a:pt x="3867150" y="1123950"/>
                </a:cubicBezTo>
                <a:cubicBezTo>
                  <a:pt x="3944735" y="1065761"/>
                  <a:pt x="3860565" y="1122614"/>
                  <a:pt x="3962400" y="1076325"/>
                </a:cubicBezTo>
                <a:cubicBezTo>
                  <a:pt x="3979254" y="1068664"/>
                  <a:pt x="3993171" y="1055411"/>
                  <a:pt x="4010025" y="1047750"/>
                </a:cubicBezTo>
                <a:cubicBezTo>
                  <a:pt x="4028306" y="1039441"/>
                  <a:pt x="4048433" y="1035908"/>
                  <a:pt x="4067175" y="1028700"/>
                </a:cubicBezTo>
                <a:cubicBezTo>
                  <a:pt x="4168148" y="989864"/>
                  <a:pt x="4097139" y="1007467"/>
                  <a:pt x="4181475" y="990600"/>
                </a:cubicBezTo>
                <a:cubicBezTo>
                  <a:pt x="4235995" y="954253"/>
                  <a:pt x="4200343" y="971567"/>
                  <a:pt x="4305300" y="962025"/>
                </a:cubicBezTo>
                <a:lnTo>
                  <a:pt x="4419600" y="952500"/>
                </a:lnTo>
                <a:cubicBezTo>
                  <a:pt x="4410075" y="949325"/>
                  <a:pt x="4400765" y="945410"/>
                  <a:pt x="4391025" y="942975"/>
                </a:cubicBezTo>
                <a:cubicBezTo>
                  <a:pt x="4217911" y="899697"/>
                  <a:pt x="3948450" y="940902"/>
                  <a:pt x="3838575" y="942975"/>
                </a:cubicBezTo>
                <a:cubicBezTo>
                  <a:pt x="3711575" y="939800"/>
                  <a:pt x="3584419" y="940497"/>
                  <a:pt x="3457575" y="933450"/>
                </a:cubicBezTo>
                <a:cubicBezTo>
                  <a:pt x="3412743" y="930959"/>
                  <a:pt x="3324225" y="914400"/>
                  <a:pt x="3324225" y="914400"/>
                </a:cubicBezTo>
                <a:cubicBezTo>
                  <a:pt x="3294664" y="894692"/>
                  <a:pt x="3280240" y="872355"/>
                  <a:pt x="3286125" y="942975"/>
                </a:cubicBezTo>
                <a:cubicBezTo>
                  <a:pt x="3288045" y="966010"/>
                  <a:pt x="3298533" y="987510"/>
                  <a:pt x="3305175" y="1009650"/>
                </a:cubicBezTo>
                <a:cubicBezTo>
                  <a:pt x="3308060" y="1019267"/>
                  <a:pt x="3310210" y="1029245"/>
                  <a:pt x="3314700" y="1038225"/>
                </a:cubicBezTo>
                <a:cubicBezTo>
                  <a:pt x="3319820" y="1048464"/>
                  <a:pt x="3327400" y="1057275"/>
                  <a:pt x="3333750" y="1066800"/>
                </a:cubicBezTo>
                <a:cubicBezTo>
                  <a:pt x="3366897" y="1232537"/>
                  <a:pt x="3310453" y="972034"/>
                  <a:pt x="3371850" y="1171575"/>
                </a:cubicBezTo>
                <a:cubicBezTo>
                  <a:pt x="3378452" y="1193033"/>
                  <a:pt x="3372740" y="1217526"/>
                  <a:pt x="3381375" y="1238250"/>
                </a:cubicBezTo>
                <a:cubicBezTo>
                  <a:pt x="3404864" y="1294624"/>
                  <a:pt x="3439788" y="1345550"/>
                  <a:pt x="3467100" y="1400175"/>
                </a:cubicBezTo>
                <a:cubicBezTo>
                  <a:pt x="3482975" y="1431925"/>
                  <a:pt x="3495770" y="1465412"/>
                  <a:pt x="3514725" y="1495425"/>
                </a:cubicBezTo>
                <a:cubicBezTo>
                  <a:pt x="3534056" y="1526032"/>
                  <a:pt x="3562069" y="1550543"/>
                  <a:pt x="3581400" y="1581150"/>
                </a:cubicBezTo>
                <a:cubicBezTo>
                  <a:pt x="3600355" y="1611163"/>
                  <a:pt x="3611239" y="1645679"/>
                  <a:pt x="3629025" y="1676400"/>
                </a:cubicBezTo>
                <a:cubicBezTo>
                  <a:pt x="3756458" y="1896512"/>
                  <a:pt x="3612172" y="1625110"/>
                  <a:pt x="3752850" y="1847850"/>
                </a:cubicBezTo>
                <a:cubicBezTo>
                  <a:pt x="3771805" y="1877863"/>
                  <a:pt x="3781661" y="1912998"/>
                  <a:pt x="3800475" y="1943100"/>
                </a:cubicBezTo>
                <a:cubicBezTo>
                  <a:pt x="3813618" y="1964128"/>
                  <a:pt x="3833515" y="1980195"/>
                  <a:pt x="3848100" y="2000250"/>
                </a:cubicBezTo>
                <a:cubicBezTo>
                  <a:pt x="3858989" y="2015222"/>
                  <a:pt x="3866406" y="2032471"/>
                  <a:pt x="3876675" y="2047875"/>
                </a:cubicBezTo>
                <a:cubicBezTo>
                  <a:pt x="3885481" y="2061084"/>
                  <a:pt x="3895725" y="2073275"/>
                  <a:pt x="3905250" y="2085975"/>
                </a:cubicBezTo>
                <a:cubicBezTo>
                  <a:pt x="3914775" y="2082800"/>
                  <a:pt x="3925108" y="2081431"/>
                  <a:pt x="3933825" y="2076450"/>
                </a:cubicBezTo>
                <a:cubicBezTo>
                  <a:pt x="3979119" y="2050568"/>
                  <a:pt x="3973623" y="2041202"/>
                  <a:pt x="4010025" y="2000250"/>
                </a:cubicBezTo>
                <a:cubicBezTo>
                  <a:pt x="4021957" y="1986826"/>
                  <a:pt x="4034701" y="1974082"/>
                  <a:pt x="4048125" y="1962150"/>
                </a:cubicBezTo>
                <a:cubicBezTo>
                  <a:pt x="4063320" y="1948644"/>
                  <a:pt x="4079308" y="1936007"/>
                  <a:pt x="4095750" y="1924050"/>
                </a:cubicBezTo>
                <a:cubicBezTo>
                  <a:pt x="4114266" y="1910584"/>
                  <a:pt x="4135959" y="1901351"/>
                  <a:pt x="4152900" y="1885950"/>
                </a:cubicBezTo>
                <a:cubicBezTo>
                  <a:pt x="4171249" y="1869269"/>
                  <a:pt x="4185034" y="1848164"/>
                  <a:pt x="4200525" y="1828800"/>
                </a:cubicBezTo>
                <a:cubicBezTo>
                  <a:pt x="4232744" y="1788526"/>
                  <a:pt x="4247998" y="1756445"/>
                  <a:pt x="4295775" y="1724025"/>
                </a:cubicBezTo>
                <a:cubicBezTo>
                  <a:pt x="4418989" y="1640416"/>
                  <a:pt x="4467959" y="1622099"/>
                  <a:pt x="4581525" y="1571625"/>
                </a:cubicBezTo>
                <a:cubicBezTo>
                  <a:pt x="4603750" y="1546225"/>
                  <a:pt x="4620983" y="1515384"/>
                  <a:pt x="4648200" y="1495425"/>
                </a:cubicBezTo>
                <a:cubicBezTo>
                  <a:pt x="4670076" y="1479383"/>
                  <a:pt x="4699611" y="1477867"/>
                  <a:pt x="4724400" y="1466850"/>
                </a:cubicBezTo>
                <a:cubicBezTo>
                  <a:pt x="4756838" y="1452433"/>
                  <a:pt x="4790399" y="1439335"/>
                  <a:pt x="4819650" y="1419225"/>
                </a:cubicBezTo>
                <a:cubicBezTo>
                  <a:pt x="4841850" y="1403962"/>
                  <a:pt x="4853856" y="1376195"/>
                  <a:pt x="4876800" y="1362075"/>
                </a:cubicBezTo>
                <a:cubicBezTo>
                  <a:pt x="4896486" y="1349961"/>
                  <a:pt x="4921752" y="1350924"/>
                  <a:pt x="4943475" y="1343025"/>
                </a:cubicBezTo>
                <a:cubicBezTo>
                  <a:pt x="4956819" y="1338173"/>
                  <a:pt x="4969534" y="1331500"/>
                  <a:pt x="4981575" y="1323975"/>
                </a:cubicBezTo>
                <a:cubicBezTo>
                  <a:pt x="4995037" y="1315561"/>
                  <a:pt x="5007622" y="1305731"/>
                  <a:pt x="5019675" y="1295400"/>
                </a:cubicBezTo>
                <a:cubicBezTo>
                  <a:pt x="5029902" y="1286634"/>
                  <a:pt x="5037042" y="1274297"/>
                  <a:pt x="5048250" y="1266825"/>
                </a:cubicBezTo>
                <a:cubicBezTo>
                  <a:pt x="5056604" y="1261256"/>
                  <a:pt x="5067300" y="1260475"/>
                  <a:pt x="5076825" y="1257300"/>
                </a:cubicBezTo>
                <a:cubicBezTo>
                  <a:pt x="5073650" y="1241425"/>
                  <a:pt x="5071560" y="1225294"/>
                  <a:pt x="5067300" y="1209675"/>
                </a:cubicBezTo>
                <a:cubicBezTo>
                  <a:pt x="5062016" y="1190302"/>
                  <a:pt x="5055973" y="1171061"/>
                  <a:pt x="5048250" y="1152525"/>
                </a:cubicBezTo>
                <a:cubicBezTo>
                  <a:pt x="5036198" y="1123599"/>
                  <a:pt x="5009074" y="1074712"/>
                  <a:pt x="4991100" y="1047750"/>
                </a:cubicBezTo>
                <a:cubicBezTo>
                  <a:pt x="4934385" y="962678"/>
                  <a:pt x="4993395" y="1057763"/>
                  <a:pt x="4924425" y="971550"/>
                </a:cubicBezTo>
                <a:cubicBezTo>
                  <a:pt x="4897448" y="937828"/>
                  <a:pt x="4878761" y="897311"/>
                  <a:pt x="4848225" y="866775"/>
                </a:cubicBezTo>
                <a:lnTo>
                  <a:pt x="4791075" y="809625"/>
                </a:lnTo>
                <a:cubicBezTo>
                  <a:pt x="4781550" y="800100"/>
                  <a:pt x="4773708" y="788522"/>
                  <a:pt x="4762500" y="781050"/>
                </a:cubicBezTo>
                <a:lnTo>
                  <a:pt x="4733925" y="762000"/>
                </a:lnTo>
                <a:cubicBezTo>
                  <a:pt x="4727575" y="749300"/>
                  <a:pt x="4723965" y="734808"/>
                  <a:pt x="4714875" y="723900"/>
                </a:cubicBezTo>
                <a:cubicBezTo>
                  <a:pt x="4707546" y="715106"/>
                  <a:pt x="4695094" y="712179"/>
                  <a:pt x="4686300" y="704850"/>
                </a:cubicBezTo>
                <a:cubicBezTo>
                  <a:pt x="4675952" y="696226"/>
                  <a:pt x="4667952" y="685041"/>
                  <a:pt x="4657725" y="676275"/>
                </a:cubicBezTo>
                <a:cubicBezTo>
                  <a:pt x="4645672" y="665944"/>
                  <a:pt x="4631678" y="658031"/>
                  <a:pt x="4619625" y="647700"/>
                </a:cubicBezTo>
                <a:cubicBezTo>
                  <a:pt x="4609398" y="638934"/>
                  <a:pt x="4601683" y="627395"/>
                  <a:pt x="4591050" y="619125"/>
                </a:cubicBezTo>
                <a:cubicBezTo>
                  <a:pt x="4572978" y="605069"/>
                  <a:pt x="4550089" y="597214"/>
                  <a:pt x="4533900" y="581025"/>
                </a:cubicBezTo>
                <a:cubicBezTo>
                  <a:pt x="4494100" y="541225"/>
                  <a:pt x="4513407" y="563226"/>
                  <a:pt x="4476750" y="514350"/>
                </a:cubicBezTo>
                <a:cubicBezTo>
                  <a:pt x="4483100" y="498475"/>
                  <a:pt x="4483710" y="478815"/>
                  <a:pt x="4495800" y="466725"/>
                </a:cubicBezTo>
                <a:cubicBezTo>
                  <a:pt x="4516980" y="445545"/>
                  <a:pt x="4572000" y="419100"/>
                  <a:pt x="4572000" y="419100"/>
                </a:cubicBezTo>
                <a:cubicBezTo>
                  <a:pt x="4578350" y="409575"/>
                  <a:pt x="4582579" y="398226"/>
                  <a:pt x="4591050" y="390525"/>
                </a:cubicBezTo>
                <a:cubicBezTo>
                  <a:pt x="4617836" y="366174"/>
                  <a:pt x="4676775" y="323850"/>
                  <a:pt x="4676775" y="323850"/>
                </a:cubicBezTo>
                <a:cubicBezTo>
                  <a:pt x="4727898" y="238645"/>
                  <a:pt x="4680896" y="308255"/>
                  <a:pt x="4733925" y="247650"/>
                </a:cubicBezTo>
                <a:cubicBezTo>
                  <a:pt x="4747312" y="232350"/>
                  <a:pt x="4757650" y="214400"/>
                  <a:pt x="4772025" y="200025"/>
                </a:cubicBezTo>
                <a:cubicBezTo>
                  <a:pt x="4783250" y="188800"/>
                  <a:pt x="4799446" y="183197"/>
                  <a:pt x="4810125" y="171450"/>
                </a:cubicBezTo>
                <a:cubicBezTo>
                  <a:pt x="4831482" y="147957"/>
                  <a:pt x="4848225" y="120650"/>
                  <a:pt x="4867275" y="95250"/>
                </a:cubicBezTo>
                <a:cubicBezTo>
                  <a:pt x="4876800" y="82550"/>
                  <a:pt x="4882641" y="65956"/>
                  <a:pt x="4895850" y="57150"/>
                </a:cubicBezTo>
                <a:lnTo>
                  <a:pt x="4924425" y="38100"/>
                </a:lnTo>
                <a:cubicBezTo>
                  <a:pt x="4945966" y="5789"/>
                  <a:pt x="4935380" y="17620"/>
                  <a:pt x="4953000" y="0"/>
                </a:cubicBezTo>
              </a:path>
            </a:pathLst>
          </a:custGeom>
          <a:noFill/>
          <a:ln w="25400" cap="flat" cmpd="sng" algn="ctr">
            <a:solidFill>
              <a:sysClr val="window" lastClr="FFFFFF">
                <a:lumMod val="85000"/>
              </a:sysClr>
            </a:solidFill>
            <a:prstDash val="solid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Volný tvar 62"/>
          <p:cNvSpPr/>
          <p:nvPr/>
        </p:nvSpPr>
        <p:spPr>
          <a:xfrm rot="171227">
            <a:off x="633903" y="5558141"/>
            <a:ext cx="7789515" cy="341457"/>
          </a:xfrm>
          <a:custGeom>
            <a:avLst/>
            <a:gdLst>
              <a:gd name="connsiteX0" fmla="*/ 0 w 7896225"/>
              <a:gd name="connsiteY0" fmla="*/ 272288 h 310415"/>
              <a:gd name="connsiteX1" fmla="*/ 409575 w 7896225"/>
              <a:gd name="connsiteY1" fmla="*/ 281813 h 310415"/>
              <a:gd name="connsiteX2" fmla="*/ 952500 w 7896225"/>
              <a:gd name="connsiteY2" fmla="*/ 310388 h 310415"/>
              <a:gd name="connsiteX3" fmla="*/ 2295525 w 7896225"/>
              <a:gd name="connsiteY3" fmla="*/ 272288 h 310415"/>
              <a:gd name="connsiteX4" fmla="*/ 4495800 w 7896225"/>
              <a:gd name="connsiteY4" fmla="*/ 262763 h 310415"/>
              <a:gd name="connsiteX5" fmla="*/ 4600575 w 7896225"/>
              <a:gd name="connsiteY5" fmla="*/ 243713 h 310415"/>
              <a:gd name="connsiteX6" fmla="*/ 4829175 w 7896225"/>
              <a:gd name="connsiteY6" fmla="*/ 234188 h 310415"/>
              <a:gd name="connsiteX7" fmla="*/ 5191125 w 7896225"/>
              <a:gd name="connsiteY7" fmla="*/ 205613 h 310415"/>
              <a:gd name="connsiteX8" fmla="*/ 5286375 w 7896225"/>
              <a:gd name="connsiteY8" fmla="*/ 196088 h 310415"/>
              <a:gd name="connsiteX9" fmla="*/ 5667375 w 7896225"/>
              <a:gd name="connsiteY9" fmla="*/ 186563 h 310415"/>
              <a:gd name="connsiteX10" fmla="*/ 5857875 w 7896225"/>
              <a:gd name="connsiteY10" fmla="*/ 167513 h 310415"/>
              <a:gd name="connsiteX11" fmla="*/ 5943600 w 7896225"/>
              <a:gd name="connsiteY11" fmla="*/ 157988 h 310415"/>
              <a:gd name="connsiteX12" fmla="*/ 6029325 w 7896225"/>
              <a:gd name="connsiteY12" fmla="*/ 138938 h 310415"/>
              <a:gd name="connsiteX13" fmla="*/ 6134100 w 7896225"/>
              <a:gd name="connsiteY13" fmla="*/ 129413 h 310415"/>
              <a:gd name="connsiteX14" fmla="*/ 6229350 w 7896225"/>
              <a:gd name="connsiteY14" fmla="*/ 119888 h 310415"/>
              <a:gd name="connsiteX15" fmla="*/ 7038975 w 7896225"/>
              <a:gd name="connsiteY15" fmla="*/ 81788 h 310415"/>
              <a:gd name="connsiteX16" fmla="*/ 7248525 w 7896225"/>
              <a:gd name="connsiteY16" fmla="*/ 72263 h 310415"/>
              <a:gd name="connsiteX17" fmla="*/ 7381875 w 7896225"/>
              <a:gd name="connsiteY17" fmla="*/ 62738 h 310415"/>
              <a:gd name="connsiteX18" fmla="*/ 7543800 w 7896225"/>
              <a:gd name="connsiteY18" fmla="*/ 53213 h 310415"/>
              <a:gd name="connsiteX19" fmla="*/ 7610475 w 7896225"/>
              <a:gd name="connsiteY19" fmla="*/ 34163 h 310415"/>
              <a:gd name="connsiteX20" fmla="*/ 7677150 w 7896225"/>
              <a:gd name="connsiteY20" fmla="*/ 24638 h 310415"/>
              <a:gd name="connsiteX21" fmla="*/ 7896225 w 7896225"/>
              <a:gd name="connsiteY21" fmla="*/ 5588 h 3104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7896225" h="310415">
                <a:moveTo>
                  <a:pt x="0" y="272288"/>
                </a:moveTo>
                <a:lnTo>
                  <a:pt x="409575" y="281813"/>
                </a:lnTo>
                <a:cubicBezTo>
                  <a:pt x="590656" y="289056"/>
                  <a:pt x="771277" y="311303"/>
                  <a:pt x="952500" y="310388"/>
                </a:cubicBezTo>
                <a:cubicBezTo>
                  <a:pt x="1400349" y="308126"/>
                  <a:pt x="1847850" y="284988"/>
                  <a:pt x="2295525" y="272288"/>
                </a:cubicBezTo>
                <a:cubicBezTo>
                  <a:pt x="3215181" y="291855"/>
                  <a:pt x="3032818" y="292773"/>
                  <a:pt x="4495800" y="262763"/>
                </a:cubicBezTo>
                <a:cubicBezTo>
                  <a:pt x="4531290" y="262035"/>
                  <a:pt x="4565207" y="246745"/>
                  <a:pt x="4600575" y="243713"/>
                </a:cubicBezTo>
                <a:cubicBezTo>
                  <a:pt x="4676562" y="237200"/>
                  <a:pt x="4752975" y="237363"/>
                  <a:pt x="4829175" y="234188"/>
                </a:cubicBezTo>
                <a:cubicBezTo>
                  <a:pt x="5179373" y="197325"/>
                  <a:pt x="4840878" y="229768"/>
                  <a:pt x="5191125" y="205613"/>
                </a:cubicBezTo>
                <a:cubicBezTo>
                  <a:pt x="5222958" y="203418"/>
                  <a:pt x="5254492" y="197363"/>
                  <a:pt x="5286375" y="196088"/>
                </a:cubicBezTo>
                <a:cubicBezTo>
                  <a:pt x="5413313" y="191010"/>
                  <a:pt x="5540375" y="189738"/>
                  <a:pt x="5667375" y="186563"/>
                </a:cubicBezTo>
                <a:cubicBezTo>
                  <a:pt x="5843714" y="171868"/>
                  <a:pt x="5719280" y="183818"/>
                  <a:pt x="5857875" y="167513"/>
                </a:cubicBezTo>
                <a:cubicBezTo>
                  <a:pt x="5886429" y="164154"/>
                  <a:pt x="5915240" y="162715"/>
                  <a:pt x="5943600" y="157988"/>
                </a:cubicBezTo>
                <a:cubicBezTo>
                  <a:pt x="5972474" y="153176"/>
                  <a:pt x="6000377" y="143280"/>
                  <a:pt x="6029325" y="138938"/>
                </a:cubicBezTo>
                <a:cubicBezTo>
                  <a:pt x="6064006" y="133736"/>
                  <a:pt x="6099189" y="132738"/>
                  <a:pt x="6134100" y="129413"/>
                </a:cubicBezTo>
                <a:cubicBezTo>
                  <a:pt x="6165865" y="126388"/>
                  <a:pt x="6197536" y="122335"/>
                  <a:pt x="6229350" y="119888"/>
                </a:cubicBezTo>
                <a:cubicBezTo>
                  <a:pt x="6612377" y="90424"/>
                  <a:pt x="6549609" y="100610"/>
                  <a:pt x="7038975" y="81788"/>
                </a:cubicBezTo>
                <a:lnTo>
                  <a:pt x="7248525" y="72263"/>
                </a:lnTo>
                <a:cubicBezTo>
                  <a:pt x="7293020" y="69791"/>
                  <a:pt x="7337404" y="65607"/>
                  <a:pt x="7381875" y="62738"/>
                </a:cubicBezTo>
                <a:lnTo>
                  <a:pt x="7543800" y="53213"/>
                </a:lnTo>
                <a:cubicBezTo>
                  <a:pt x="7568283" y="45052"/>
                  <a:pt x="7584163" y="38947"/>
                  <a:pt x="7610475" y="34163"/>
                </a:cubicBezTo>
                <a:cubicBezTo>
                  <a:pt x="7632564" y="30147"/>
                  <a:pt x="7654925" y="27813"/>
                  <a:pt x="7677150" y="24638"/>
                </a:cubicBezTo>
                <a:cubicBezTo>
                  <a:pt x="7777837" y="-15637"/>
                  <a:pt x="7707677" y="5588"/>
                  <a:pt x="7896225" y="5588"/>
                </a:cubicBezTo>
              </a:path>
            </a:pathLst>
          </a:custGeom>
          <a:noFill/>
          <a:ln w="57150" cap="flat" cmpd="sng" algn="ctr">
            <a:solidFill>
              <a:srgbClr val="4F81BD">
                <a:shade val="50000"/>
              </a:srgbClr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1800" b="0" i="0" u="none" strike="noStrike" kern="0" cap="none" spc="0" normalizeH="0" baseline="0" noProof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4" name="Přímá spojnice se šipkou 63"/>
          <p:cNvCxnSpPr/>
          <p:nvPr/>
        </p:nvCxnSpPr>
        <p:spPr>
          <a:xfrm flipV="1">
            <a:off x="2752725" y="1900849"/>
            <a:ext cx="1315295" cy="1349545"/>
          </a:xfrm>
          <a:prstGeom prst="straightConnector1">
            <a:avLst/>
          </a:prstGeom>
          <a:noFill/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headEnd type="none" w="med" len="med"/>
            <a:tailEnd type="triangle" w="med" len="me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cxnSp>
    </p:spTree>
    <p:extLst>
      <p:ext uri="{BB962C8B-B14F-4D97-AF65-F5344CB8AC3E}">
        <p14:creationId xmlns:p14="http://schemas.microsoft.com/office/powerpoint/2010/main" val="315914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9" grpId="0" animBg="1"/>
      <p:bldP spid="60" grpId="0" animBg="1"/>
      <p:bldP spid="61" grpId="0" animBg="1"/>
      <p:bldP spid="6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Subsurface scattering effects on skin</a:t>
            </a:r>
            <a:endParaRPr lang="en-US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5" name="Picture 2" descr="D:\devel\2014-TED\podklady\fotky\IMG_424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9" b="13206"/>
          <a:stretch/>
        </p:blipFill>
        <p:spPr bwMode="auto">
          <a:xfrm>
            <a:off x="-10716" y="1196752"/>
            <a:ext cx="9154716" cy="5470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Přímá spojnice se šipkou 5"/>
          <p:cNvCxnSpPr/>
          <p:nvPr/>
        </p:nvCxnSpPr>
        <p:spPr>
          <a:xfrm>
            <a:off x="1115616" y="3408462"/>
            <a:ext cx="1008112" cy="151216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/>
          <p:nvPr/>
        </p:nvCxnSpPr>
        <p:spPr>
          <a:xfrm>
            <a:off x="1331640" y="3175985"/>
            <a:ext cx="1008112" cy="15121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3" t="1404" r="11849"/>
          <a:stretch/>
        </p:blipFill>
        <p:spPr bwMode="auto">
          <a:xfrm>
            <a:off x="5076056" y="1338178"/>
            <a:ext cx="3890513" cy="5187781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131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4687888" y="1676400"/>
            <a:ext cx="3875087" cy="4956175"/>
          </a:xfrm>
          <a:prstGeom prst="rect">
            <a:avLst/>
          </a:prstGeom>
          <a:solidFill>
            <a:srgbClr val="6699FF"/>
          </a:solidFill>
          <a:ln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cs-CZ"/>
          </a:p>
        </p:txBody>
      </p:sp>
      <p:sp>
        <p:nvSpPr>
          <p:cNvPr id="847875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/>
              <a:t>Global illumination </a:t>
            </a:r>
            <a:r>
              <a:rPr lang="cs-CZ" dirty="0" smtClean="0"/>
              <a:t>– GI</a:t>
            </a:r>
            <a:endParaRPr lang="cs-CZ" dirty="0" smtClean="0"/>
          </a:p>
        </p:txBody>
      </p:sp>
      <p:pic>
        <p:nvPicPr>
          <p:cNvPr id="18436" name="Picture 4" descr="sponz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7375" y="1798638"/>
            <a:ext cx="3598863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8437" name="Picture 5" descr="sponz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6000" y="1798638"/>
            <a:ext cx="3598863" cy="35988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276475" y="5556250"/>
            <a:ext cx="1843088" cy="1022351"/>
            <a:chOff x="1292" y="1909"/>
            <a:chExt cx="3901" cy="2163"/>
          </a:xfrm>
        </p:grpSpPr>
        <p:sp>
          <p:nvSpPr>
            <p:cNvPr id="18466" name="Freeform 7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18467" name="Line 8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8439" name="Picture 9" descr="MCj01989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3184525" y="5497513"/>
            <a:ext cx="231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1" name="Line 11"/>
          <p:cNvSpPr>
            <a:spLocks noChangeShapeType="1"/>
          </p:cNvSpPr>
          <p:nvPr/>
        </p:nvSpPr>
        <p:spPr bwMode="auto">
          <a:xfrm flipH="1">
            <a:off x="3241675" y="5789613"/>
            <a:ext cx="58738" cy="603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442" name="Oval 12"/>
          <p:cNvSpPr>
            <a:spLocks noChangeArrowheads="1"/>
          </p:cNvSpPr>
          <p:nvPr/>
        </p:nvSpPr>
        <p:spPr bwMode="auto">
          <a:xfrm>
            <a:off x="3206750" y="6392863"/>
            <a:ext cx="68263" cy="68262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6516688" y="5514975"/>
            <a:ext cx="1843087" cy="1022350"/>
            <a:chOff x="1292" y="1909"/>
            <a:chExt cx="3901" cy="2163"/>
          </a:xfrm>
        </p:grpSpPr>
        <p:sp>
          <p:nvSpPr>
            <p:cNvPr id="18464" name="Freeform 1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cs-CZ"/>
            </a:p>
          </p:txBody>
        </p:sp>
        <p:sp>
          <p:nvSpPr>
            <p:cNvPr id="18465" name="Line 1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57150">
              <a:solidFill>
                <a:schemeClr val="hlink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18444" name="Picture 16" descr="MCj01989940000[1]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>
            <a:off x="7424738" y="5456238"/>
            <a:ext cx="231775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46" name="Line 18"/>
          <p:cNvSpPr>
            <a:spLocks noChangeShapeType="1"/>
          </p:cNvSpPr>
          <p:nvPr/>
        </p:nvSpPr>
        <p:spPr bwMode="auto">
          <a:xfrm flipH="1">
            <a:off x="7481888" y="5748338"/>
            <a:ext cx="58737" cy="60325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 type="triangle" w="med" len="med"/>
          </a:ln>
        </p:spPr>
        <p:txBody>
          <a:bodyPr lIns="0" tIns="0" rIns="0" bIns="0" anchor="ctr">
            <a:spAutoFit/>
          </a:bodyPr>
          <a:lstStyle/>
          <a:p>
            <a:endParaRPr lang="en-US"/>
          </a:p>
        </p:txBody>
      </p:sp>
      <p:sp>
        <p:nvSpPr>
          <p:cNvPr id="18447" name="Oval 19"/>
          <p:cNvSpPr>
            <a:spLocks noChangeArrowheads="1"/>
          </p:cNvSpPr>
          <p:nvPr/>
        </p:nvSpPr>
        <p:spPr bwMode="auto">
          <a:xfrm>
            <a:off x="7446963" y="6351588"/>
            <a:ext cx="68262" cy="68262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cs-CZ"/>
          </a:p>
        </p:txBody>
      </p: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7481888" y="6099175"/>
            <a:ext cx="877887" cy="252413"/>
            <a:chOff x="3334" y="3144"/>
            <a:chExt cx="1859" cy="534"/>
          </a:xfrm>
        </p:grpSpPr>
        <p:sp>
          <p:nvSpPr>
            <p:cNvPr id="18462" name="Line 21"/>
            <p:cNvSpPr>
              <a:spLocks noChangeShapeType="1"/>
            </p:cNvSpPr>
            <p:nvPr/>
          </p:nvSpPr>
          <p:spPr bwMode="auto">
            <a:xfrm flipH="1">
              <a:off x="3345" y="3144"/>
              <a:ext cx="1848" cy="534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3" name="Line 22"/>
            <p:cNvSpPr>
              <a:spLocks noChangeShapeType="1"/>
            </p:cNvSpPr>
            <p:nvPr/>
          </p:nvSpPr>
          <p:spPr bwMode="auto">
            <a:xfrm flipH="1">
              <a:off x="3334" y="3678"/>
              <a:ext cx="1859" cy="0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6969125" y="5514975"/>
            <a:ext cx="1390650" cy="836613"/>
            <a:chOff x="2250" y="1909"/>
            <a:chExt cx="2943" cy="1769"/>
          </a:xfrm>
        </p:grpSpPr>
        <p:sp>
          <p:nvSpPr>
            <p:cNvPr id="18458" name="Line 24"/>
            <p:cNvSpPr>
              <a:spLocks noChangeShapeType="1"/>
            </p:cNvSpPr>
            <p:nvPr/>
          </p:nvSpPr>
          <p:spPr bwMode="auto">
            <a:xfrm flipH="1">
              <a:off x="3334" y="1909"/>
              <a:ext cx="938" cy="1769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59" name="Line 25"/>
            <p:cNvSpPr>
              <a:spLocks noChangeShapeType="1"/>
            </p:cNvSpPr>
            <p:nvPr/>
          </p:nvSpPr>
          <p:spPr bwMode="auto">
            <a:xfrm flipH="1">
              <a:off x="3345" y="2016"/>
              <a:ext cx="1848" cy="1662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0" name="Line 26"/>
            <p:cNvSpPr>
              <a:spLocks noChangeShapeType="1"/>
            </p:cNvSpPr>
            <p:nvPr/>
          </p:nvSpPr>
          <p:spPr bwMode="auto">
            <a:xfrm flipH="1">
              <a:off x="3345" y="2652"/>
              <a:ext cx="1848" cy="102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61" name="Line 27"/>
            <p:cNvSpPr>
              <a:spLocks noChangeShapeType="1"/>
            </p:cNvSpPr>
            <p:nvPr/>
          </p:nvSpPr>
          <p:spPr bwMode="auto">
            <a:xfrm>
              <a:off x="2250" y="2112"/>
              <a:ext cx="1095" cy="156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6775450" y="5865813"/>
            <a:ext cx="706438" cy="485775"/>
            <a:chOff x="1842" y="2652"/>
            <a:chExt cx="1492" cy="1026"/>
          </a:xfrm>
        </p:grpSpPr>
        <p:sp>
          <p:nvSpPr>
            <p:cNvPr id="18456" name="Line 29"/>
            <p:cNvSpPr>
              <a:spLocks noChangeShapeType="1"/>
            </p:cNvSpPr>
            <p:nvPr/>
          </p:nvSpPr>
          <p:spPr bwMode="auto">
            <a:xfrm>
              <a:off x="1914" y="2652"/>
              <a:ext cx="1420" cy="1026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18457" name="Line 30"/>
            <p:cNvSpPr>
              <a:spLocks noChangeShapeType="1"/>
            </p:cNvSpPr>
            <p:nvPr/>
          </p:nvSpPr>
          <p:spPr bwMode="auto">
            <a:xfrm>
              <a:off x="1842" y="3426"/>
              <a:ext cx="1492" cy="252"/>
            </a:xfrm>
            <a:prstGeom prst="line">
              <a:avLst/>
            </a:prstGeom>
            <a:noFill/>
            <a:ln w="28575">
              <a:solidFill>
                <a:srgbClr val="FFFFCC"/>
              </a:solidFill>
              <a:round/>
              <a:headEnd/>
              <a:tailEnd type="triangle" w="med" len="med"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18454" name="Text Box 34"/>
          <p:cNvSpPr txBox="1">
            <a:spLocks noChangeArrowheads="1"/>
          </p:cNvSpPr>
          <p:nvPr/>
        </p:nvSpPr>
        <p:spPr bwMode="auto">
          <a:xfrm>
            <a:off x="4800600" y="5489356"/>
            <a:ext cx="1425390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2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Global</a:t>
            </a:r>
            <a:r>
              <a:rPr lang="cs-CZ" sz="2200" dirty="0" smtClean="0">
                <a:ln w="1841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= 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/>
            </a:r>
            <a:b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  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direct </a:t>
            </a: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+ </a:t>
            </a:r>
            <a:b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</a:br>
            <a:r>
              <a:rPr lang="en-US" sz="2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  </a:t>
            </a:r>
            <a:r>
              <a:rPr lang="en-US" sz="2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indirect</a:t>
            </a:r>
            <a:endParaRPr lang="cs-CZ" sz="2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31" name="Slide Number Placeholder 2"/>
          <p:cNvSpPr txBox="1">
            <a:spLocks/>
          </p:cNvSpPr>
          <p:nvPr/>
        </p:nvSpPr>
        <p:spPr>
          <a:xfrm>
            <a:off x="7010400" y="6477000"/>
            <a:ext cx="21336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069EF-2218-4AB1-8D37-562BB864C2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2" name="Rectangle 5"/>
          <p:cNvSpPr txBox="1">
            <a:spLocks noChangeArrowheads="1"/>
          </p:cNvSpPr>
          <p:nvPr/>
        </p:nvSpPr>
        <p:spPr bwMode="auto">
          <a:xfrm>
            <a:off x="539552" y="5445224"/>
            <a:ext cx="3240360" cy="936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tabLst/>
              <a:defRPr/>
            </a:pPr>
            <a:r>
              <a:rPr lang="en-US" sz="2200" kern="0" dirty="0" smtClean="0">
                <a:latin typeface="+mn-lt"/>
              </a:rPr>
              <a:t>Direct illumination</a:t>
            </a:r>
            <a:endParaRPr kumimoji="0" lang="cs-CZ" sz="220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1556792"/>
            <a:ext cx="2833688" cy="35274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780928"/>
            <a:ext cx="2859087" cy="3559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8678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79388" y="1628800"/>
            <a:ext cx="5184700" cy="11525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b="1" dirty="0" smtClean="0"/>
              <a:t>Direct illumination</a:t>
            </a:r>
            <a:endParaRPr lang="en-US" b="1" dirty="0" smtClean="0"/>
          </a:p>
          <a:p>
            <a:pPr marL="742950" lvl="1" indent="-285750" eaLnBrk="1" hangingPunct="1">
              <a:lnSpc>
                <a:spcPct val="90000"/>
              </a:lnSpc>
            </a:pPr>
            <a:r>
              <a:rPr lang="en-US" dirty="0" smtClean="0"/>
              <a:t>Light reflects only once on its way from the source to the camera</a:t>
            </a:r>
            <a:endParaRPr lang="en-US" dirty="0" smtClean="0"/>
          </a:p>
        </p:txBody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0" y="6521450"/>
            <a:ext cx="275588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+mn-lt"/>
              </a:rPr>
              <a:t>Images </a:t>
            </a:r>
            <a:r>
              <a:rPr lang="en-US" sz="1600" dirty="0" smtClean="0">
                <a:solidFill>
                  <a:schemeClr val="tx2"/>
                </a:solidFill>
                <a:latin typeface="+mn-lt"/>
                <a:cs typeface="Arial" charset="0"/>
              </a:rPr>
              <a:t>© </a:t>
            </a:r>
            <a:r>
              <a:rPr lang="en-US" sz="1600" dirty="0">
                <a:solidFill>
                  <a:schemeClr val="tx2"/>
                </a:solidFill>
                <a:latin typeface="+mn-lt"/>
                <a:cs typeface="Arial" charset="0"/>
              </a:rPr>
              <a:t>PDI/</a:t>
            </a:r>
            <a:r>
              <a:rPr lang="en-US" sz="1600" dirty="0" err="1">
                <a:solidFill>
                  <a:schemeClr val="tx2"/>
                </a:solidFill>
                <a:latin typeface="+mn-lt"/>
                <a:cs typeface="Arial" charset="0"/>
              </a:rPr>
              <a:t>Dreamworks</a:t>
            </a:r>
            <a:endParaRPr lang="en-US" sz="1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28680" name="Rectangle 7"/>
          <p:cNvSpPr>
            <a:spLocks noChangeArrowheads="1"/>
          </p:cNvSpPr>
          <p:nvPr/>
        </p:nvSpPr>
        <p:spPr bwMode="auto">
          <a:xfrm>
            <a:off x="4139952" y="5213350"/>
            <a:ext cx="5004047" cy="16446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00" b="1" dirty="0" smtClean="0">
                <a:latin typeface="+mn-lt"/>
              </a:rPr>
              <a:t>Global illumination</a:t>
            </a:r>
            <a:endParaRPr lang="cs-CZ" sz="2200" b="1" dirty="0" smtClean="0">
              <a:latin typeface="+mn-lt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200" dirty="0" smtClean="0">
                <a:latin typeface="+mn-lt"/>
              </a:rPr>
              <a:t>Global = Direct + Indirect</a:t>
            </a:r>
            <a:endParaRPr lang="en-US" sz="2200" dirty="0">
              <a:latin typeface="+mn-lt"/>
            </a:endParaRP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200" dirty="0" smtClean="0">
                <a:latin typeface="+mn-lt"/>
              </a:rPr>
              <a:t>Light transport between surfaces in the scene</a:t>
            </a:r>
          </a:p>
          <a:p>
            <a:pPr marL="742950" lvl="1" indent="-285750">
              <a:lnSpc>
                <a:spcPct val="80000"/>
              </a:lnSpc>
              <a:spcBef>
                <a:spcPct val="20000"/>
              </a:spcBef>
              <a:buClr>
                <a:schemeClr val="accent2"/>
              </a:buClr>
              <a:buSzPct val="60000"/>
              <a:buFont typeface="Wingdings" pitchFamily="2" charset="2"/>
              <a:buChar char="q"/>
            </a:pPr>
            <a:r>
              <a:rPr lang="en-US" sz="2200" dirty="0" smtClean="0">
                <a:latin typeface="+mn-lt"/>
              </a:rPr>
              <a:t>Multiple reflections/refractions</a:t>
            </a:r>
            <a:endParaRPr lang="en-US" sz="2200" dirty="0">
              <a:latin typeface="+mn-lt"/>
            </a:endParaRPr>
          </a:p>
        </p:txBody>
      </p:sp>
      <p:sp>
        <p:nvSpPr>
          <p:cNvPr id="1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cs-CZ" dirty="0" smtClean="0"/>
              <a:t>Globální </a:t>
            </a:r>
            <a:r>
              <a:rPr lang="cs-CZ" dirty="0" smtClean="0"/>
              <a:t>osvětlení</a:t>
            </a:r>
            <a:endParaRPr lang="cs-CZ" dirty="0" smtClean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Global illumination effects</a:t>
            </a:r>
            <a:endParaRPr lang="en-US" dirty="0" smtClean="0"/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68760"/>
            <a:ext cx="8229600" cy="4862165"/>
          </a:xfrm>
        </p:spPr>
        <p:txBody>
          <a:bodyPr/>
          <a:lstStyle/>
          <a:p>
            <a:pPr eaLnBrk="1" hangingPunct="1"/>
            <a:r>
              <a:rPr lang="en-US" dirty="0" smtClean="0"/>
              <a:t>Ideal (mirror) reflection / refraction</a:t>
            </a:r>
            <a:endParaRPr lang="cs-CZ" dirty="0" smtClean="0"/>
          </a:p>
          <a:p>
            <a:pPr eaLnBrk="1" hangingPunct="1"/>
            <a:r>
              <a:rPr lang="en-US" dirty="0" smtClean="0"/>
              <a:t>Color</a:t>
            </a:r>
            <a:r>
              <a:rPr lang="cs-CZ" dirty="0" smtClean="0"/>
              <a:t> </a:t>
            </a:r>
            <a:r>
              <a:rPr lang="en-US" dirty="0" smtClean="0"/>
              <a:t>bleeding</a:t>
            </a:r>
          </a:p>
          <a:p>
            <a:pPr eaLnBrk="1" hangingPunct="1"/>
            <a:r>
              <a:rPr lang="en-US" dirty="0" smtClean="0"/>
              <a:t>Caustics</a:t>
            </a:r>
            <a:endParaRPr lang="en-US" dirty="0" smtClean="0"/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3002" y="2596728"/>
            <a:ext cx="5275262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Ideal (mirror) reflection/refraction</a:t>
            </a:r>
            <a:endParaRPr lang="en-US" dirty="0" smtClean="0"/>
          </a:p>
        </p:txBody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Glass, mirror, water surface</a:t>
            </a:r>
            <a:endParaRPr lang="cs-CZ" dirty="0" smtClean="0"/>
          </a:p>
          <a:p>
            <a:pPr eaLnBrk="1" hangingPunct="1"/>
            <a:r>
              <a:rPr lang="en-US" dirty="0" smtClean="0"/>
              <a:t>E.g. the image we see on a water surface is due to light in a completely different part of the scene</a:t>
            </a:r>
            <a:r>
              <a:rPr lang="cs-CZ" dirty="0" smtClean="0"/>
              <a:t> (</a:t>
            </a:r>
            <a:r>
              <a:rPr lang="en-US" dirty="0" smtClean="0"/>
              <a:t>bottom, environment, sky</a:t>
            </a:r>
            <a:r>
              <a:rPr lang="cs-CZ" dirty="0" smtClean="0"/>
              <a:t>, </a:t>
            </a:r>
            <a:r>
              <a:rPr lang="en-US" dirty="0" smtClean="0"/>
              <a:t>sun</a:t>
            </a:r>
            <a:r>
              <a:rPr lang="cs-CZ" dirty="0" smtClean="0"/>
              <a:t>)</a:t>
            </a:r>
            <a:endParaRPr lang="cs-CZ" dirty="0" smtClean="0"/>
          </a:p>
          <a:p>
            <a:pPr eaLnBrk="1" hangingPunct="1"/>
            <a:endParaRPr lang="cs-CZ" dirty="0" smtClean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3303612"/>
            <a:ext cx="390525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-51792" y="6248400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Color bleeding</a:t>
            </a:r>
            <a:endParaRPr lang="en-US" dirty="0" smtClean="0"/>
          </a:p>
        </p:txBody>
      </p:sp>
      <p:grpSp>
        <p:nvGrpSpPr>
          <p:cNvPr id="11" name="Skupina 10"/>
          <p:cNvGrpSpPr/>
          <p:nvPr/>
        </p:nvGrpSpPr>
        <p:grpSpPr>
          <a:xfrm>
            <a:off x="899592" y="1268760"/>
            <a:ext cx="7129164" cy="3127954"/>
            <a:chOff x="611188" y="1412776"/>
            <a:chExt cx="7750175" cy="3400425"/>
          </a:xfrm>
        </p:grpSpPr>
        <p:pic>
          <p:nvPicPr>
            <p:cNvPr id="31748" name="Picture 4" descr="figure_01a-color_bleedi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11188" y="1412776"/>
              <a:ext cx="4175125" cy="3400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49" name="Picture 6" descr="CornellScene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3800" y="1412776"/>
              <a:ext cx="3357563" cy="3384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1757" name="Line 14"/>
            <p:cNvSpPr>
              <a:spLocks noChangeShapeType="1"/>
            </p:cNvSpPr>
            <p:nvPr/>
          </p:nvSpPr>
          <p:spPr bwMode="auto">
            <a:xfrm flipH="1" flipV="1">
              <a:off x="1259632" y="2508945"/>
              <a:ext cx="936104" cy="72008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>
              <a:off x="5364088" y="1572841"/>
              <a:ext cx="216024" cy="576064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Line 14"/>
            <p:cNvSpPr>
              <a:spLocks noChangeShapeType="1"/>
            </p:cNvSpPr>
            <p:nvPr/>
          </p:nvSpPr>
          <p:spPr bwMode="auto">
            <a:xfrm>
              <a:off x="7452320" y="1572841"/>
              <a:ext cx="504056" cy="504056"/>
            </a:xfrm>
            <a:prstGeom prst="line">
              <a:avLst/>
            </a:prstGeom>
            <a:noFill/>
            <a:ln w="57150">
              <a:solidFill>
                <a:srgbClr val="6699FF"/>
              </a:solidFill>
              <a:round/>
              <a:headEnd type="triangle" w="med" len="med"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57200" y="4581128"/>
            <a:ext cx="821848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Light reflected from one diffuse surface onto another</a:t>
            </a:r>
            <a:endParaRPr kumimoji="0" lang="cs-CZ" sz="24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Important for understanding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of the spatial relationships of objects in a given </a:t>
            </a:r>
            <a:r>
              <a:rPr lang="en-US" sz="2400" kern="0" dirty="0">
                <a:latin typeface="+mn-lt"/>
              </a:rPr>
              <a:t>scene </a:t>
            </a:r>
            <a:r>
              <a:rPr lang="en-US" sz="2400" kern="0" dirty="0" smtClean="0">
                <a:latin typeface="+mn-lt"/>
              </a:rPr>
              <a:t>(this happens subconsciously)</a:t>
            </a:r>
            <a:endParaRPr kumimoji="0" lang="cs-CZ" sz="2200" b="0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-195808" y="6356176"/>
            <a:ext cx="2895600" cy="457200"/>
          </a:xfrm>
        </p:spPr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bleeding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4" descr="redCarpe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855403" y="1869099"/>
            <a:ext cx="5380893" cy="4080181"/>
          </a:xfrm>
          <a:prstGeom prst="rect">
            <a:avLst/>
          </a:prstGeom>
          <a:noFill/>
          <a:ln/>
        </p:spPr>
      </p:pic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-36512" y="6525345"/>
            <a:ext cx="342825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latin typeface="+mn-lt"/>
              </a:rPr>
              <a:t>Image courtesy Michael </a:t>
            </a:r>
            <a:r>
              <a:rPr lang="en-US" sz="1400" dirty="0" err="1" smtClean="0">
                <a:latin typeface="+mn-lt"/>
              </a:rPr>
              <a:t>Bunnell</a:t>
            </a:r>
            <a:endParaRPr lang="en-US" sz="1400" dirty="0">
              <a:latin typeface="+mn-lt"/>
            </a:endParaRPr>
          </a:p>
        </p:txBody>
      </p:sp>
      <p:sp>
        <p:nvSpPr>
          <p:cNvPr id="9" name="Slide Number Placeholder 2"/>
          <p:cNvSpPr txBox="1">
            <a:spLocks/>
          </p:cNvSpPr>
          <p:nvPr/>
        </p:nvSpPr>
        <p:spPr>
          <a:xfrm>
            <a:off x="7010400" y="6477000"/>
            <a:ext cx="2133600" cy="3810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6069EF-2218-4AB1-8D37-562BB864C219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 flipH="1">
            <a:off x="6084168" y="5517232"/>
            <a:ext cx="288032" cy="360040"/>
          </a:xfrm>
          <a:prstGeom prst="line">
            <a:avLst/>
          </a:prstGeom>
          <a:noFill/>
          <a:ln w="57150">
            <a:solidFill>
              <a:srgbClr val="6699FF"/>
            </a:solidFill>
            <a:round/>
            <a:headEnd type="triangle" w="med" len="med"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5" name="Picture 3" descr="D:\jarda\Dropbox\_shared CoronaBusiness\_corona promo\_EUE2014\_prezentace\top10\bertrand-benoit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60" b="18581"/>
          <a:stretch/>
        </p:blipFill>
        <p:spPr bwMode="auto">
          <a:xfrm>
            <a:off x="7218" y="0"/>
            <a:ext cx="913678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860032" y="6167045"/>
            <a:ext cx="4283968" cy="646331"/>
          </a:xfrm>
          <a:prstGeom prst="rect">
            <a:avLst/>
          </a:prstGeom>
          <a:solidFill>
            <a:schemeClr val="tx1">
              <a:alpha val="58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Image created by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en-US" i="1" dirty="0" smtClean="0">
                <a:solidFill>
                  <a:schemeClr val="bg1"/>
                </a:solidFill>
                <a:latin typeface="+mj-lt"/>
              </a:rPr>
              <a:t>Bertrand Benoit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+mj-lt"/>
              </a:rPr>
              <a:t>Rendered in </a:t>
            </a:r>
            <a:r>
              <a:rPr lang="en-US" i="1" dirty="0" smtClean="0">
                <a:solidFill>
                  <a:schemeClr val="bg1"/>
                </a:solidFill>
                <a:latin typeface="+mj-lt"/>
              </a:rPr>
              <a:t>Corona Renderer</a:t>
            </a:r>
            <a:endParaRPr lang="cs-CZ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0383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2" descr="MonstersInc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576536" y="1268760"/>
            <a:ext cx="6019800" cy="3613150"/>
          </a:xfrm>
          <a:prstGeom prst="rect">
            <a:avLst/>
          </a:prstGeom>
          <a:noFill/>
          <a:ln/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5013176"/>
            <a:ext cx="8229600" cy="1512168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/>
              <a:t>Manually placed light sources as a proxy for GI</a:t>
            </a:r>
            <a:endParaRPr lang="en-US" dirty="0" smtClean="0"/>
          </a:p>
          <a:p>
            <a:pPr lvl="1">
              <a:lnSpc>
                <a:spcPct val="80000"/>
              </a:lnSpc>
            </a:pPr>
            <a:r>
              <a:rPr lang="en-US" sz="2200" dirty="0" smtClean="0"/>
              <a:t>E.g. The cyan-</a:t>
            </a:r>
            <a:r>
              <a:rPr lang="en-US" sz="2200" dirty="0" err="1" smtClean="0"/>
              <a:t>ish</a:t>
            </a:r>
            <a:r>
              <a:rPr lang="en-US" sz="2200" dirty="0" smtClean="0"/>
              <a:t> tint on Mike </a:t>
            </a:r>
            <a:r>
              <a:rPr lang="en-US" sz="2200" dirty="0" err="1" smtClean="0"/>
              <a:t>Wasowski</a:t>
            </a:r>
            <a:r>
              <a:rPr lang="en-US" sz="2200" dirty="0" smtClean="0"/>
              <a:t> “reflected” from </a:t>
            </a:r>
            <a:r>
              <a:rPr lang="en-US" sz="2200" dirty="0" err="1" smtClean="0"/>
              <a:t>Sulley’s</a:t>
            </a:r>
            <a:r>
              <a:rPr lang="en-US" sz="2200" dirty="0" smtClean="0"/>
              <a:t> belly</a:t>
            </a:r>
          </a:p>
          <a:p>
            <a:pPr>
              <a:lnSpc>
                <a:spcPct val="80000"/>
              </a:lnSpc>
            </a:pPr>
            <a:r>
              <a:rPr lang="en-US" sz="2400" dirty="0" smtClean="0"/>
              <a:t>Was used before full GI simulation started to be feasible</a:t>
            </a:r>
            <a:endParaRPr lang="en-US" sz="2400" dirty="0" smtClean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“Manual” global illumination</a:t>
            </a:r>
            <a:endParaRPr lang="en-US" dirty="0"/>
          </a:p>
        </p:txBody>
      </p:sp>
      <p:sp>
        <p:nvSpPr>
          <p:cNvPr id="5" name="Text Box 14"/>
          <p:cNvSpPr txBox="1">
            <a:spLocks noChangeArrowheads="1"/>
          </p:cNvSpPr>
          <p:nvPr/>
        </p:nvSpPr>
        <p:spPr bwMode="auto">
          <a:xfrm>
            <a:off x="1562100" y="1373386"/>
            <a:ext cx="302433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1"/>
                </a:solidFill>
                <a:latin typeface="+mn-lt"/>
              </a:rPr>
              <a:t>Monsters Inc., </a:t>
            </a: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2001 </a:t>
            </a:r>
            <a:br>
              <a:rPr lang="en-US" sz="1600" dirty="0" smtClean="0">
                <a:solidFill>
                  <a:schemeClr val="bg1"/>
                </a:solidFill>
                <a:latin typeface="+mn-lt"/>
              </a:rPr>
            </a:br>
            <a:r>
              <a:rPr lang="en-US" sz="1600" dirty="0" smtClean="0">
                <a:solidFill>
                  <a:schemeClr val="bg1"/>
                </a:solidFill>
                <a:latin typeface="+mn-lt"/>
              </a:rPr>
              <a:t>© Pixar Animation  Studios  </a:t>
            </a:r>
            <a:endParaRPr 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Caustics</a:t>
            </a:r>
            <a:endParaRPr lang="en-US" dirty="0" smtClean="0"/>
          </a:p>
        </p:txBody>
      </p:sp>
      <p:pic>
        <p:nvPicPr>
          <p:cNvPr id="33796" name="Picture 4" descr="figure_01b-caus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650" y="2558296"/>
            <a:ext cx="3744913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6" descr="cogland-caustic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632325" y="2545596"/>
            <a:ext cx="3743325" cy="2808287"/>
          </a:xfrm>
          <a:noFill/>
        </p:spPr>
      </p:pic>
      <p:sp>
        <p:nvSpPr>
          <p:cNvPr id="33798" name="Text Box 8"/>
          <p:cNvSpPr txBox="1">
            <a:spLocks noChangeArrowheads="1"/>
          </p:cNvSpPr>
          <p:nvPr/>
        </p:nvSpPr>
        <p:spPr bwMode="auto">
          <a:xfrm>
            <a:off x="755651" y="5333146"/>
            <a:ext cx="374491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Photograph</a:t>
            </a:r>
            <a:endParaRPr lang="en-US" sz="2000" dirty="0">
              <a:latin typeface="+mn-lt"/>
            </a:endParaRPr>
          </a:p>
        </p:txBody>
      </p:sp>
      <p:sp>
        <p:nvSpPr>
          <p:cNvPr id="33799" name="Text Box 9"/>
          <p:cNvSpPr txBox="1">
            <a:spLocks noChangeArrowheads="1"/>
          </p:cNvSpPr>
          <p:nvPr/>
        </p:nvSpPr>
        <p:spPr bwMode="auto">
          <a:xfrm>
            <a:off x="4644008" y="5333146"/>
            <a:ext cx="374441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 smtClean="0">
                <a:latin typeface="+mn-lt"/>
              </a:rPr>
              <a:t>Simulation using photon maps</a:t>
            </a:r>
            <a:endParaRPr lang="en-US" sz="2000" dirty="0">
              <a:latin typeface="+mn-lt"/>
            </a:endParaRPr>
          </a:p>
        </p:txBody>
      </p:sp>
      <p:sp>
        <p:nvSpPr>
          <p:cNvPr id="33800" name="Rectangle 10"/>
          <p:cNvSpPr>
            <a:spLocks noChangeArrowheads="1"/>
          </p:cNvSpPr>
          <p:nvPr/>
        </p:nvSpPr>
        <p:spPr bwMode="auto">
          <a:xfrm>
            <a:off x="457200" y="1484313"/>
            <a:ext cx="8218488" cy="4646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457200" indent="-457200">
              <a:spcBef>
                <a:spcPct val="20000"/>
              </a:spcBef>
              <a:buClr>
                <a:schemeClr val="accent1"/>
              </a:buClr>
              <a:buSzPct val="65000"/>
              <a:buFont typeface="Wingdings" pitchFamily="2" charset="2"/>
              <a:buChar char="n"/>
            </a:pPr>
            <a:r>
              <a:rPr lang="en-US" sz="2200" dirty="0" smtClean="0">
                <a:latin typeface="+mn-lt"/>
              </a:rPr>
              <a:t>Focusing of light as it’s reflected or refracted, leading to local increase of intensity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Caustics</a:t>
            </a:r>
            <a:endParaRPr lang="en-US" dirty="0" smtClean="0"/>
          </a:p>
        </p:txBody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In physics or in computer vision, a caustic refers to a singularity of light intensity (infinite density of light energy)</a:t>
            </a:r>
            <a:endParaRPr lang="cs-CZ" dirty="0" smtClean="0"/>
          </a:p>
        </p:txBody>
      </p:sp>
      <p:pic>
        <p:nvPicPr>
          <p:cNvPr id="34821" name="Picture 4" descr="si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6750" y="2932906"/>
            <a:ext cx="3733800" cy="2800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22" name="Line 5"/>
          <p:cNvSpPr>
            <a:spLocks noChangeShapeType="1"/>
          </p:cNvSpPr>
          <p:nvPr/>
        </p:nvSpPr>
        <p:spPr bwMode="auto">
          <a:xfrm flipH="1">
            <a:off x="2430463" y="32726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3" name="Line 6"/>
          <p:cNvSpPr>
            <a:spLocks noChangeShapeType="1"/>
          </p:cNvSpPr>
          <p:nvPr/>
        </p:nvSpPr>
        <p:spPr bwMode="auto">
          <a:xfrm flipH="1">
            <a:off x="2876550" y="32948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4" name="Line 7"/>
          <p:cNvSpPr>
            <a:spLocks noChangeShapeType="1"/>
          </p:cNvSpPr>
          <p:nvPr/>
        </p:nvSpPr>
        <p:spPr bwMode="auto">
          <a:xfrm flipH="1">
            <a:off x="3028950" y="34472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5" name="Line 8"/>
          <p:cNvSpPr>
            <a:spLocks noChangeShapeType="1"/>
          </p:cNvSpPr>
          <p:nvPr/>
        </p:nvSpPr>
        <p:spPr bwMode="auto">
          <a:xfrm flipH="1">
            <a:off x="2582863" y="35774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6" name="Line 9"/>
          <p:cNvSpPr>
            <a:spLocks noChangeShapeType="1"/>
          </p:cNvSpPr>
          <p:nvPr/>
        </p:nvSpPr>
        <p:spPr bwMode="auto">
          <a:xfrm flipH="1">
            <a:off x="2800350" y="3752056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7" name="Line 10"/>
          <p:cNvSpPr>
            <a:spLocks noChangeShapeType="1"/>
          </p:cNvSpPr>
          <p:nvPr/>
        </p:nvSpPr>
        <p:spPr bwMode="auto">
          <a:xfrm flipH="1">
            <a:off x="3257550" y="3904456"/>
            <a:ext cx="1143000" cy="609600"/>
          </a:xfrm>
          <a:prstGeom prst="line">
            <a:avLst/>
          </a:prstGeom>
          <a:noFill/>
          <a:ln w="19050">
            <a:solidFill>
              <a:srgbClr val="DDC49B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8" name="Line 11"/>
          <p:cNvSpPr>
            <a:spLocks noChangeShapeType="1"/>
          </p:cNvSpPr>
          <p:nvPr/>
        </p:nvSpPr>
        <p:spPr bwMode="auto">
          <a:xfrm flipH="1">
            <a:off x="2735263" y="4034631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29" name="Line 12"/>
          <p:cNvSpPr>
            <a:spLocks noChangeShapeType="1"/>
          </p:cNvSpPr>
          <p:nvPr/>
        </p:nvSpPr>
        <p:spPr bwMode="auto">
          <a:xfrm flipH="1">
            <a:off x="3028950" y="4133056"/>
            <a:ext cx="1143000" cy="609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pic>
        <p:nvPicPr>
          <p:cNvPr id="34830" name="Picture 14" descr="metalri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5350" y="2913856"/>
            <a:ext cx="3733800" cy="28003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34831" name="Line 16"/>
          <p:cNvSpPr>
            <a:spLocks noChangeShapeType="1"/>
          </p:cNvSpPr>
          <p:nvPr/>
        </p:nvSpPr>
        <p:spPr bwMode="auto">
          <a:xfrm flipH="1">
            <a:off x="7219950" y="37520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2" name="Line 17"/>
          <p:cNvSpPr>
            <a:spLocks noChangeShapeType="1"/>
          </p:cNvSpPr>
          <p:nvPr/>
        </p:nvSpPr>
        <p:spPr bwMode="auto">
          <a:xfrm flipH="1">
            <a:off x="6915150" y="39044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3" name="Line 18"/>
          <p:cNvSpPr>
            <a:spLocks noChangeShapeType="1"/>
          </p:cNvSpPr>
          <p:nvPr/>
        </p:nvSpPr>
        <p:spPr bwMode="auto">
          <a:xfrm flipH="1">
            <a:off x="6610350" y="40568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4" name="Line 19"/>
          <p:cNvSpPr>
            <a:spLocks noChangeShapeType="1"/>
          </p:cNvSpPr>
          <p:nvPr/>
        </p:nvSpPr>
        <p:spPr bwMode="auto">
          <a:xfrm flipH="1">
            <a:off x="6534150" y="42092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5" name="Line 20"/>
          <p:cNvSpPr>
            <a:spLocks noChangeShapeType="1"/>
          </p:cNvSpPr>
          <p:nvPr/>
        </p:nvSpPr>
        <p:spPr bwMode="auto">
          <a:xfrm flipH="1">
            <a:off x="6534150" y="43616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6" name="Line 21"/>
          <p:cNvSpPr>
            <a:spLocks noChangeShapeType="1"/>
          </p:cNvSpPr>
          <p:nvPr/>
        </p:nvSpPr>
        <p:spPr bwMode="auto">
          <a:xfrm flipH="1">
            <a:off x="6686550" y="451405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4837" name="Line 22"/>
          <p:cNvSpPr>
            <a:spLocks noChangeShapeType="1"/>
          </p:cNvSpPr>
          <p:nvPr/>
        </p:nvSpPr>
        <p:spPr bwMode="auto">
          <a:xfrm flipH="1">
            <a:off x="6827838" y="4634706"/>
            <a:ext cx="1600200" cy="228600"/>
          </a:xfrm>
          <a:prstGeom prst="line">
            <a:avLst/>
          </a:prstGeom>
          <a:noFill/>
          <a:ln w="19050">
            <a:solidFill>
              <a:srgbClr val="F5E8CF"/>
            </a:solidFill>
            <a:round/>
            <a:headEnd/>
            <a:tailEnd type="triangle" w="med" len="med"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76151" name="Oval 23"/>
          <p:cNvSpPr>
            <a:spLocks noChangeArrowheads="1"/>
          </p:cNvSpPr>
          <p:nvPr/>
        </p:nvSpPr>
        <p:spPr bwMode="auto">
          <a:xfrm>
            <a:off x="1330325" y="4982368"/>
            <a:ext cx="304800" cy="130175"/>
          </a:xfrm>
          <a:prstGeom prst="ellipse">
            <a:avLst/>
          </a:prstGeom>
          <a:solidFill>
            <a:schemeClr val="hlink">
              <a:alpha val="50195"/>
            </a:schemeClr>
          </a:solidFill>
          <a:ln w="2857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24"/>
          <p:cNvGrpSpPr>
            <a:grpSpLocks/>
          </p:cNvGrpSpPr>
          <p:nvPr/>
        </p:nvGrpSpPr>
        <p:grpSpPr bwMode="auto">
          <a:xfrm>
            <a:off x="5927725" y="4048918"/>
            <a:ext cx="1249363" cy="1231900"/>
            <a:chOff x="3794" y="1867"/>
            <a:chExt cx="787" cy="776"/>
          </a:xfrm>
        </p:grpSpPr>
        <p:sp>
          <p:nvSpPr>
            <p:cNvPr id="34840" name="Arc 25"/>
            <p:cNvSpPr>
              <a:spLocks/>
            </p:cNvSpPr>
            <p:nvPr/>
          </p:nvSpPr>
          <p:spPr bwMode="auto">
            <a:xfrm rot="-1540933">
              <a:off x="3794" y="2121"/>
              <a:ext cx="310" cy="522"/>
            </a:xfrm>
            <a:custGeom>
              <a:avLst/>
              <a:gdLst>
                <a:gd name="T0" fmla="*/ 0 w 23193"/>
                <a:gd name="T1" fmla="*/ 75 h 21600"/>
                <a:gd name="T2" fmla="*/ 310 w 23193"/>
                <a:gd name="T3" fmla="*/ 88 h 21600"/>
                <a:gd name="T4" fmla="*/ 149 w 23193"/>
                <a:gd name="T5" fmla="*/ 522 h 21600"/>
                <a:gd name="T6" fmla="*/ 0 60000 65536"/>
                <a:gd name="T7" fmla="*/ 0 60000 65536"/>
                <a:gd name="T8" fmla="*/ 0 60000 65536"/>
                <a:gd name="T9" fmla="*/ 0 w 23193"/>
                <a:gd name="T10" fmla="*/ 0 h 21600"/>
                <a:gd name="T11" fmla="*/ 23193 w 23193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3193" h="21600" fill="none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5456" y="0"/>
                    <a:pt x="19637" y="1270"/>
                    <a:pt x="23192" y="3649"/>
                  </a:cubicBezTo>
                </a:path>
                <a:path w="23193" h="21600" stroke="0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5456" y="0"/>
                    <a:pt x="19637" y="1270"/>
                    <a:pt x="23192" y="3649"/>
                  </a:cubicBezTo>
                  <a:lnTo>
                    <a:pt x="11179" y="2160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41" name="Arc 26"/>
            <p:cNvSpPr>
              <a:spLocks/>
            </p:cNvSpPr>
            <p:nvPr/>
          </p:nvSpPr>
          <p:spPr bwMode="auto">
            <a:xfrm rot="-4805394">
              <a:off x="4078" y="1704"/>
              <a:ext cx="340" cy="666"/>
            </a:xfrm>
            <a:custGeom>
              <a:avLst/>
              <a:gdLst>
                <a:gd name="T0" fmla="*/ 0 w 28661"/>
                <a:gd name="T1" fmla="*/ 96 h 21600"/>
                <a:gd name="T2" fmla="*/ 340 w 28661"/>
                <a:gd name="T3" fmla="*/ 275 h 21600"/>
                <a:gd name="T4" fmla="*/ 133 w 28661"/>
                <a:gd name="T5" fmla="*/ 666 h 21600"/>
                <a:gd name="T6" fmla="*/ 0 60000 65536"/>
                <a:gd name="T7" fmla="*/ 0 60000 65536"/>
                <a:gd name="T8" fmla="*/ 0 60000 65536"/>
                <a:gd name="T9" fmla="*/ 0 w 28661"/>
                <a:gd name="T10" fmla="*/ 0 h 21600"/>
                <a:gd name="T11" fmla="*/ 28661 w 28661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8661" h="21600" fill="none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8097" y="0"/>
                    <a:pt x="24597" y="3313"/>
                    <a:pt x="28660" y="8913"/>
                  </a:cubicBezTo>
                </a:path>
                <a:path w="28661" h="21600" stroke="0" extrusionOk="0">
                  <a:moveTo>
                    <a:pt x="-1" y="3117"/>
                  </a:moveTo>
                  <a:cubicBezTo>
                    <a:pt x="3372" y="1078"/>
                    <a:pt x="7237" y="-1"/>
                    <a:pt x="11179" y="0"/>
                  </a:cubicBezTo>
                  <a:cubicBezTo>
                    <a:pt x="18097" y="0"/>
                    <a:pt x="24597" y="3313"/>
                    <a:pt x="28660" y="8913"/>
                  </a:cubicBezTo>
                  <a:lnTo>
                    <a:pt x="11179" y="21600"/>
                  </a:lnTo>
                  <a:close/>
                </a:path>
              </a:pathLst>
            </a:custGeom>
            <a:noFill/>
            <a:ln w="285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6151" grpId="0" animBg="1"/>
      <p:bldP spid="176151" grpId="1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What do we see when we look at a surface of a swimming pool?</a:t>
            </a:r>
            <a:endParaRPr lang="en-US" dirty="0" smtClean="0"/>
          </a:p>
        </p:txBody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4615210"/>
            <a:ext cx="8229600" cy="1262062"/>
          </a:xfrm>
        </p:spPr>
        <p:txBody>
          <a:bodyPr/>
          <a:lstStyle/>
          <a:p>
            <a:pPr eaLnBrk="1" hangingPunct="1"/>
            <a:r>
              <a:rPr lang="en-US" dirty="0" smtClean="0"/>
              <a:t>Reflections + refractions on </a:t>
            </a:r>
            <a:br>
              <a:rPr lang="en-US" dirty="0" smtClean="0"/>
            </a:br>
            <a:r>
              <a:rPr lang="en-US" dirty="0" smtClean="0"/>
              <a:t>water surface</a:t>
            </a:r>
            <a:endParaRPr lang="cs-CZ" dirty="0" smtClean="0"/>
          </a:p>
          <a:p>
            <a:pPr eaLnBrk="1" hangingPunct="1"/>
            <a:r>
              <a:rPr lang="en-US" dirty="0" smtClean="0"/>
              <a:t>Caustics at the bottom</a:t>
            </a:r>
            <a:endParaRPr lang="en-US" dirty="0" smtClean="0"/>
          </a:p>
        </p:txBody>
      </p:sp>
      <p:pic>
        <p:nvPicPr>
          <p:cNvPr id="35845" name="Picture 14" descr="Seminar_Img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8313" y="1561579"/>
            <a:ext cx="83978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5" descr="pool%20w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4471888"/>
            <a:ext cx="3743325" cy="1549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Caustics under water surface</a:t>
            </a:r>
            <a:endParaRPr lang="cs-CZ" dirty="0" smtClean="0"/>
          </a:p>
        </p:txBody>
      </p:sp>
      <p:sp>
        <p:nvSpPr>
          <p:cNvPr id="36868" name="Freeform 4"/>
          <p:cNvSpPr>
            <a:spLocks/>
          </p:cNvSpPr>
          <p:nvPr/>
        </p:nvSpPr>
        <p:spPr bwMode="auto">
          <a:xfrm>
            <a:off x="1116013" y="2833063"/>
            <a:ext cx="7200900" cy="960437"/>
          </a:xfrm>
          <a:custGeom>
            <a:avLst/>
            <a:gdLst>
              <a:gd name="T0" fmla="*/ 0 w 4536"/>
              <a:gd name="T1" fmla="*/ 333 h 605"/>
              <a:gd name="T2" fmla="*/ 590 w 4536"/>
              <a:gd name="T3" fmla="*/ 605 h 605"/>
              <a:gd name="T4" fmla="*/ 1043 w 4536"/>
              <a:gd name="T5" fmla="*/ 333 h 605"/>
              <a:gd name="T6" fmla="*/ 1043 w 4536"/>
              <a:gd name="T7" fmla="*/ 151 h 605"/>
              <a:gd name="T8" fmla="*/ 1633 w 4536"/>
              <a:gd name="T9" fmla="*/ 469 h 605"/>
              <a:gd name="T10" fmla="*/ 2041 w 4536"/>
              <a:gd name="T11" fmla="*/ 469 h 605"/>
              <a:gd name="T12" fmla="*/ 2223 w 4536"/>
              <a:gd name="T13" fmla="*/ 151 h 605"/>
              <a:gd name="T14" fmla="*/ 2177 w 4536"/>
              <a:gd name="T15" fmla="*/ 106 h 605"/>
              <a:gd name="T16" fmla="*/ 2540 w 4536"/>
              <a:gd name="T17" fmla="*/ 151 h 605"/>
              <a:gd name="T18" fmla="*/ 3175 w 4536"/>
              <a:gd name="T19" fmla="*/ 469 h 605"/>
              <a:gd name="T20" fmla="*/ 3674 w 4536"/>
              <a:gd name="T21" fmla="*/ 197 h 605"/>
              <a:gd name="T22" fmla="*/ 3765 w 4536"/>
              <a:gd name="T23" fmla="*/ 61 h 605"/>
              <a:gd name="T24" fmla="*/ 4536 w 4536"/>
              <a:gd name="T25" fmla="*/ 560 h 605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4536"/>
              <a:gd name="T40" fmla="*/ 0 h 605"/>
              <a:gd name="T41" fmla="*/ 4536 w 4536"/>
              <a:gd name="T42" fmla="*/ 605 h 605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4536" h="605">
                <a:moveTo>
                  <a:pt x="0" y="333"/>
                </a:moveTo>
                <a:cubicBezTo>
                  <a:pt x="208" y="469"/>
                  <a:pt x="416" y="605"/>
                  <a:pt x="590" y="605"/>
                </a:cubicBezTo>
                <a:cubicBezTo>
                  <a:pt x="764" y="605"/>
                  <a:pt x="968" y="409"/>
                  <a:pt x="1043" y="333"/>
                </a:cubicBezTo>
                <a:cubicBezTo>
                  <a:pt x="1118" y="257"/>
                  <a:pt x="945" y="128"/>
                  <a:pt x="1043" y="151"/>
                </a:cubicBezTo>
                <a:cubicBezTo>
                  <a:pt x="1141" y="174"/>
                  <a:pt x="1467" y="416"/>
                  <a:pt x="1633" y="469"/>
                </a:cubicBezTo>
                <a:cubicBezTo>
                  <a:pt x="1799" y="522"/>
                  <a:pt x="1943" y="522"/>
                  <a:pt x="2041" y="469"/>
                </a:cubicBezTo>
                <a:cubicBezTo>
                  <a:pt x="2139" y="416"/>
                  <a:pt x="2200" y="211"/>
                  <a:pt x="2223" y="151"/>
                </a:cubicBezTo>
                <a:cubicBezTo>
                  <a:pt x="2246" y="91"/>
                  <a:pt x="2124" y="106"/>
                  <a:pt x="2177" y="106"/>
                </a:cubicBezTo>
                <a:cubicBezTo>
                  <a:pt x="2230" y="106"/>
                  <a:pt x="2374" y="91"/>
                  <a:pt x="2540" y="151"/>
                </a:cubicBezTo>
                <a:cubicBezTo>
                  <a:pt x="2706" y="211"/>
                  <a:pt x="2986" y="461"/>
                  <a:pt x="3175" y="469"/>
                </a:cubicBezTo>
                <a:cubicBezTo>
                  <a:pt x="3364" y="477"/>
                  <a:pt x="3576" y="265"/>
                  <a:pt x="3674" y="197"/>
                </a:cubicBezTo>
                <a:cubicBezTo>
                  <a:pt x="3772" y="129"/>
                  <a:pt x="3621" y="0"/>
                  <a:pt x="3765" y="61"/>
                </a:cubicBezTo>
                <a:cubicBezTo>
                  <a:pt x="3909" y="122"/>
                  <a:pt x="4408" y="477"/>
                  <a:pt x="4536" y="560"/>
                </a:cubicBezTo>
              </a:path>
            </a:pathLst>
          </a:custGeom>
          <a:noFill/>
          <a:ln w="9525">
            <a:solidFill>
              <a:srgbClr val="6699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69" name="Line 5"/>
          <p:cNvSpPr>
            <a:spLocks noChangeShapeType="1"/>
          </p:cNvSpPr>
          <p:nvPr/>
        </p:nvSpPr>
        <p:spPr bwMode="auto">
          <a:xfrm>
            <a:off x="971550" y="4849188"/>
            <a:ext cx="7488238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0" name="AutoShape 6"/>
          <p:cNvSpPr>
            <a:spLocks noChangeArrowheads="1"/>
          </p:cNvSpPr>
          <p:nvPr/>
        </p:nvSpPr>
        <p:spPr bwMode="auto">
          <a:xfrm rot="-2694385">
            <a:off x="6732588" y="1104275"/>
            <a:ext cx="792162" cy="576263"/>
          </a:xfrm>
          <a:prstGeom prst="leftArrow">
            <a:avLst>
              <a:gd name="adj1" fmla="val 50000"/>
              <a:gd name="adj2" fmla="val 34366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6871" name="Line 7"/>
          <p:cNvSpPr>
            <a:spLocks noChangeShapeType="1"/>
          </p:cNvSpPr>
          <p:nvPr/>
        </p:nvSpPr>
        <p:spPr bwMode="auto">
          <a:xfrm flipH="1">
            <a:off x="5219700" y="1536075"/>
            <a:ext cx="15843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2" name="Line 8"/>
          <p:cNvSpPr>
            <a:spLocks noChangeShapeType="1"/>
          </p:cNvSpPr>
          <p:nvPr/>
        </p:nvSpPr>
        <p:spPr bwMode="auto">
          <a:xfrm flipH="1">
            <a:off x="5580063" y="1680538"/>
            <a:ext cx="1296987" cy="16557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 flipH="1">
            <a:off x="5867400" y="1680538"/>
            <a:ext cx="1152525" cy="18002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 flipH="1">
            <a:off x="4859338" y="1391613"/>
            <a:ext cx="1944687" cy="16573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7" name="Line 11"/>
          <p:cNvSpPr>
            <a:spLocks noChangeShapeType="1"/>
          </p:cNvSpPr>
          <p:nvPr/>
        </p:nvSpPr>
        <p:spPr bwMode="auto">
          <a:xfrm flipH="1">
            <a:off x="4500563" y="3048963"/>
            <a:ext cx="358775" cy="1800225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8" name="Line 12"/>
          <p:cNvSpPr>
            <a:spLocks noChangeShapeType="1"/>
          </p:cNvSpPr>
          <p:nvPr/>
        </p:nvSpPr>
        <p:spPr bwMode="auto">
          <a:xfrm flipH="1">
            <a:off x="4572000" y="3120400"/>
            <a:ext cx="647700" cy="1728788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09" name="Line 13"/>
          <p:cNvSpPr>
            <a:spLocks noChangeShapeType="1"/>
          </p:cNvSpPr>
          <p:nvPr/>
        </p:nvSpPr>
        <p:spPr bwMode="auto">
          <a:xfrm flipH="1">
            <a:off x="4572000" y="3336300"/>
            <a:ext cx="1008063" cy="1512888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0" name="Line 14"/>
          <p:cNvSpPr>
            <a:spLocks noChangeShapeType="1"/>
          </p:cNvSpPr>
          <p:nvPr/>
        </p:nvSpPr>
        <p:spPr bwMode="auto">
          <a:xfrm flipH="1">
            <a:off x="4932363" y="3480763"/>
            <a:ext cx="935037" cy="1368425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879" name="Line 15"/>
          <p:cNvSpPr>
            <a:spLocks noChangeShapeType="1"/>
          </p:cNvSpPr>
          <p:nvPr/>
        </p:nvSpPr>
        <p:spPr bwMode="auto">
          <a:xfrm flipH="1">
            <a:off x="6156325" y="1751975"/>
            <a:ext cx="936625" cy="18732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2" name="Line 16"/>
          <p:cNvSpPr>
            <a:spLocks noChangeShapeType="1"/>
          </p:cNvSpPr>
          <p:nvPr/>
        </p:nvSpPr>
        <p:spPr bwMode="auto">
          <a:xfrm flipH="1">
            <a:off x="6011863" y="3625225"/>
            <a:ext cx="144462" cy="1223963"/>
          </a:xfrm>
          <a:prstGeom prst="line">
            <a:avLst/>
          </a:prstGeom>
          <a:noFill/>
          <a:ln w="9525">
            <a:solidFill>
              <a:srgbClr val="FF010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3313" name="Oval 17"/>
          <p:cNvSpPr>
            <a:spLocks noChangeArrowheads="1"/>
          </p:cNvSpPr>
          <p:nvPr/>
        </p:nvSpPr>
        <p:spPr bwMode="auto">
          <a:xfrm>
            <a:off x="4211638" y="4417388"/>
            <a:ext cx="936625" cy="792162"/>
          </a:xfrm>
          <a:prstGeom prst="ellipse">
            <a:avLst/>
          </a:prstGeom>
          <a:solidFill>
            <a:srgbClr val="3366FF">
              <a:alpha val="3294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14" name="Oval 18"/>
          <p:cNvSpPr>
            <a:spLocks noChangeArrowheads="1"/>
          </p:cNvSpPr>
          <p:nvPr/>
        </p:nvSpPr>
        <p:spPr bwMode="auto">
          <a:xfrm>
            <a:off x="5508625" y="4488825"/>
            <a:ext cx="863600" cy="741363"/>
          </a:xfrm>
          <a:prstGeom prst="ellipse">
            <a:avLst/>
          </a:prstGeom>
          <a:solidFill>
            <a:srgbClr val="3366FF">
              <a:alpha val="32941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83315" name="Line 19"/>
          <p:cNvSpPr>
            <a:spLocks noChangeShapeType="1"/>
          </p:cNvSpPr>
          <p:nvPr/>
        </p:nvSpPr>
        <p:spPr bwMode="auto">
          <a:xfrm flipV="1">
            <a:off x="3707904" y="4849188"/>
            <a:ext cx="1008559" cy="718224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3316" name="Text Box 20"/>
          <p:cNvSpPr txBox="1">
            <a:spLocks noChangeArrowheads="1"/>
          </p:cNvSpPr>
          <p:nvPr/>
        </p:nvSpPr>
        <p:spPr bwMode="auto">
          <a:xfrm>
            <a:off x="467544" y="5087387"/>
            <a:ext cx="3456384" cy="1107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latin typeface="+mn-lt"/>
              </a:rPr>
              <a:t>High </a:t>
            </a:r>
            <a:r>
              <a:rPr lang="cs-CZ" sz="2200" dirty="0" smtClean="0">
                <a:latin typeface="+mn-lt"/>
              </a:rPr>
              <a:t>„</a:t>
            </a:r>
            <a:r>
              <a:rPr lang="en-US" sz="2200" dirty="0" smtClean="0">
                <a:latin typeface="+mn-lt"/>
              </a:rPr>
              <a:t>concentration</a:t>
            </a:r>
            <a:r>
              <a:rPr lang="cs-CZ" sz="2200" dirty="0" smtClean="0">
                <a:latin typeface="+mn-lt"/>
              </a:rPr>
              <a:t>“</a:t>
            </a:r>
            <a:r>
              <a:rPr lang="en-US" sz="2200" dirty="0" smtClean="0">
                <a:latin typeface="+mn-lt"/>
              </a:rPr>
              <a:t> of photons – high light intensity</a:t>
            </a:r>
            <a:endParaRPr lang="en-US" sz="2200" dirty="0">
              <a:latin typeface="+mn-lt"/>
            </a:endParaRPr>
          </a:p>
        </p:txBody>
      </p:sp>
      <p:sp>
        <p:nvSpPr>
          <p:cNvPr id="183317" name="Line 21"/>
          <p:cNvSpPr>
            <a:spLocks noChangeShapeType="1"/>
          </p:cNvSpPr>
          <p:nvPr/>
        </p:nvSpPr>
        <p:spPr bwMode="auto">
          <a:xfrm flipH="1" flipV="1">
            <a:off x="5940425" y="4849188"/>
            <a:ext cx="144463" cy="5762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83318" name="Text Box 22"/>
          <p:cNvSpPr txBox="1">
            <a:spLocks noChangeArrowheads="1"/>
          </p:cNvSpPr>
          <p:nvPr/>
        </p:nvSpPr>
        <p:spPr bwMode="auto">
          <a:xfrm>
            <a:off x="6061951" y="5425941"/>
            <a:ext cx="2916237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200" dirty="0" smtClean="0">
                <a:latin typeface="+mn-lt"/>
              </a:rPr>
              <a:t>Low intensity</a:t>
            </a:r>
            <a:endParaRPr lang="en-US" sz="2200" dirty="0">
              <a:latin typeface="+mn-lt"/>
            </a:endParaRPr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3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3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3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3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83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33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8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83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18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8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3307" grpId="0" animBg="1"/>
      <p:bldP spid="183308" grpId="0" animBg="1"/>
      <p:bldP spid="183309" grpId="0" animBg="1"/>
      <p:bldP spid="183310" grpId="0" animBg="1"/>
      <p:bldP spid="183312" grpId="0" animBg="1"/>
      <p:bldP spid="183313" grpId="0" animBg="1"/>
      <p:bldP spid="183314" grpId="0" animBg="1"/>
      <p:bldP spid="183315" grpId="0" animBg="1"/>
      <p:bldP spid="183316" grpId="0"/>
      <p:bldP spid="183317" grpId="0" animBg="1"/>
      <p:bldP spid="18331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Realistic image synthesis</a:t>
            </a:r>
            <a:r>
              <a:rPr lang="cs-CZ" dirty="0" smtClean="0"/>
              <a:t>: </a:t>
            </a:r>
            <a:r>
              <a:rPr lang="en-US" dirty="0" smtClean="0"/>
              <a:t>Ingredients</a:t>
            </a:r>
            <a:endParaRPr lang="en-US" dirty="0" smtClean="0"/>
          </a:p>
        </p:txBody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Describe the “amount of light” in space</a:t>
            </a:r>
            <a:r>
              <a:rPr lang="cs-CZ" dirty="0" smtClean="0"/>
              <a:t> </a:t>
            </a:r>
            <a:r>
              <a:rPr lang="cs-CZ" dirty="0" smtClean="0"/>
              <a:t>– </a:t>
            </a:r>
            <a:r>
              <a:rPr lang="en-US" b="1" dirty="0" smtClean="0"/>
              <a:t>r</a:t>
            </a:r>
            <a:r>
              <a:rPr lang="en-US" b="1" dirty="0" smtClean="0"/>
              <a:t>adiometry</a:t>
            </a:r>
            <a:endParaRPr lang="cs-CZ" b="1" dirty="0" smtClean="0"/>
          </a:p>
          <a:p>
            <a:pPr eaLnBrk="1" hangingPunct="1"/>
            <a:r>
              <a:rPr lang="en-US" dirty="0" smtClean="0"/>
              <a:t>Describe light interaction with surfaces</a:t>
            </a:r>
            <a:r>
              <a:rPr lang="cs-CZ" dirty="0" smtClean="0"/>
              <a:t> </a:t>
            </a:r>
            <a:r>
              <a:rPr lang="cs-CZ" dirty="0" smtClean="0"/>
              <a:t>– </a:t>
            </a:r>
            <a:r>
              <a:rPr lang="cs-CZ" b="1" dirty="0" smtClean="0"/>
              <a:t>BRDF</a:t>
            </a:r>
          </a:p>
          <a:p>
            <a:pPr eaLnBrk="1" hangingPunct="1"/>
            <a:r>
              <a:rPr lang="en-US" dirty="0" smtClean="0"/>
              <a:t>Describe equilibrium light distribution – </a:t>
            </a:r>
            <a:r>
              <a:rPr lang="en-US" b="1" dirty="0" smtClean="0"/>
              <a:t>rendering</a:t>
            </a:r>
            <a:r>
              <a:rPr lang="cs-CZ" b="1" dirty="0" smtClean="0"/>
              <a:t> </a:t>
            </a:r>
            <a:r>
              <a:rPr lang="en-US" b="1" dirty="0" smtClean="0"/>
              <a:t>equation (RE)</a:t>
            </a:r>
            <a:endParaRPr lang="cs-CZ" b="1" dirty="0" smtClean="0"/>
          </a:p>
          <a:p>
            <a:pPr eaLnBrk="1" hangingPunct="1"/>
            <a:r>
              <a:rPr lang="en-US" dirty="0" smtClean="0"/>
              <a:t>Image rendering = </a:t>
            </a:r>
            <a:r>
              <a:rPr lang="en-US" b="1" dirty="0" smtClean="0"/>
              <a:t>numerical solution of the RE</a:t>
            </a:r>
            <a:endParaRPr lang="en-US" b="1" dirty="0" smtClean="0"/>
          </a:p>
          <a:p>
            <a:pPr lvl="1" eaLnBrk="1" hangingPunct="1"/>
            <a:r>
              <a:rPr lang="en-US" dirty="0" smtClean="0"/>
              <a:t>Find the light distribution in a given scene that fulfils</a:t>
            </a:r>
            <a:endParaRPr lang="cs-CZ" dirty="0" smtClean="0"/>
          </a:p>
          <a:p>
            <a:pPr lvl="2" eaLnBrk="1" hangingPunct="1"/>
            <a:r>
              <a:rPr lang="en-US" dirty="0" smtClean="0"/>
              <a:t>The rendering equation</a:t>
            </a:r>
            <a:endParaRPr lang="cs-CZ" dirty="0" smtClean="0"/>
          </a:p>
          <a:p>
            <a:pPr lvl="2" eaLnBrk="1" hangingPunct="1"/>
            <a:r>
              <a:rPr lang="en-US" dirty="0" smtClean="0"/>
              <a:t>The </a:t>
            </a:r>
            <a:r>
              <a:rPr lang="cs-CZ" dirty="0" smtClean="0"/>
              <a:t>„</a:t>
            </a:r>
            <a:r>
              <a:rPr lang="en-US" dirty="0" smtClean="0"/>
              <a:t>boundary conditions</a:t>
            </a:r>
            <a:r>
              <a:rPr lang="cs-CZ" dirty="0" smtClean="0"/>
              <a:t> “ </a:t>
            </a:r>
            <a:r>
              <a:rPr lang="cs-CZ" dirty="0" smtClean="0"/>
              <a:t>= </a:t>
            </a:r>
            <a:r>
              <a:rPr lang="en-US" dirty="0" smtClean="0"/>
              <a:t>i.e. the scene model</a:t>
            </a:r>
            <a:endParaRPr lang="cs-CZ" dirty="0" smtClean="0"/>
          </a:p>
          <a:p>
            <a:pPr lvl="1" eaLnBrk="1" hangingPunct="1"/>
            <a:r>
              <a:rPr lang="en-US" dirty="0" smtClean="0"/>
              <a:t>Methods</a:t>
            </a:r>
          </a:p>
          <a:p>
            <a:pPr lvl="2" eaLnBrk="1" hangingPunct="1"/>
            <a:r>
              <a:rPr lang="en-US" dirty="0" smtClean="0"/>
              <a:t>Finite elements </a:t>
            </a:r>
            <a:r>
              <a:rPr lang="cs-CZ" dirty="0" smtClean="0"/>
              <a:t>(</a:t>
            </a:r>
            <a:r>
              <a:rPr lang="en-US" dirty="0" err="1" smtClean="0"/>
              <a:t>radiosity</a:t>
            </a:r>
            <a:r>
              <a:rPr lang="cs-CZ" dirty="0" smtClean="0"/>
              <a:t>)</a:t>
            </a:r>
            <a:r>
              <a:rPr lang="en-US" dirty="0" smtClean="0"/>
              <a:t> – obsolete</a:t>
            </a:r>
          </a:p>
          <a:p>
            <a:pPr lvl="2" eaLnBrk="1" hangingPunct="1"/>
            <a:r>
              <a:rPr lang="cs-CZ" b="1" dirty="0" smtClean="0"/>
              <a:t>Monte </a:t>
            </a:r>
            <a:r>
              <a:rPr lang="cs-CZ" b="1" dirty="0" smtClean="0"/>
              <a:t>Carlo </a:t>
            </a:r>
            <a:r>
              <a:rPr lang="cs-CZ" dirty="0" smtClean="0"/>
              <a:t>(</a:t>
            </a:r>
            <a:r>
              <a:rPr lang="en-US" dirty="0" smtClean="0"/>
              <a:t>stochastic ray tracing</a:t>
            </a:r>
            <a:r>
              <a:rPr lang="cs-CZ" dirty="0" smtClean="0"/>
              <a:t>)</a:t>
            </a:r>
            <a:r>
              <a:rPr lang="en-US" dirty="0" smtClean="0"/>
              <a:t> – prevalent</a:t>
            </a:r>
            <a:endParaRPr lang="cs-CZ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Light</a:t>
            </a:r>
            <a:endParaRPr lang="en-US" b="1" dirty="0" smtClean="0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155368071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6" name="Rectangle 17"/>
          <p:cNvSpPr>
            <a:spLocks noGrp="1" noChangeArrowheads="1"/>
          </p:cNvSpPr>
          <p:nvPr>
            <p:ph type="body" idx="1"/>
          </p:nvPr>
        </p:nvSpPr>
        <p:spPr>
          <a:xfrm>
            <a:off x="320675" y="1341438"/>
            <a:ext cx="8501063" cy="5010150"/>
          </a:xfrm>
        </p:spPr>
        <p:txBody>
          <a:bodyPr/>
          <a:lstStyle/>
          <a:p>
            <a:pPr marL="742950" lvl="1" indent="-285750" eaLnBrk="1" hangingPunct="1"/>
            <a:endParaRPr lang="en-US" dirty="0" smtClean="0"/>
          </a:p>
        </p:txBody>
      </p:sp>
      <p:sp>
        <p:nvSpPr>
          <p:cNvPr id="2662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3050"/>
            <a:ext cx="8229600" cy="614363"/>
          </a:xfrm>
        </p:spPr>
        <p:txBody>
          <a:bodyPr/>
          <a:lstStyle/>
          <a:p>
            <a:pPr eaLnBrk="1" hangingPunct="1"/>
            <a:r>
              <a:rPr lang="en-US" dirty="0" smtClean="0"/>
              <a:t>Realistic image synthesis</a:t>
            </a:r>
            <a:endParaRPr lang="fr-FR" dirty="0" smtClean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051050" y="2238078"/>
            <a:ext cx="6192838" cy="3433762"/>
            <a:chOff x="1292" y="1909"/>
            <a:chExt cx="3901" cy="2163"/>
          </a:xfrm>
        </p:grpSpPr>
        <p:sp>
          <p:nvSpPr>
            <p:cNvPr id="26641" name="Freeform 4"/>
            <p:cNvSpPr>
              <a:spLocks/>
            </p:cNvSpPr>
            <p:nvPr/>
          </p:nvSpPr>
          <p:spPr bwMode="auto">
            <a:xfrm>
              <a:off x="1292" y="3678"/>
              <a:ext cx="3901" cy="394"/>
            </a:xfrm>
            <a:custGeom>
              <a:avLst/>
              <a:gdLst>
                <a:gd name="T0" fmla="*/ 0 w 3901"/>
                <a:gd name="T1" fmla="*/ 356 h 394"/>
                <a:gd name="T2" fmla="*/ 681 w 3901"/>
                <a:gd name="T3" fmla="*/ 265 h 394"/>
                <a:gd name="T4" fmla="*/ 1180 w 3901"/>
                <a:gd name="T5" fmla="*/ 356 h 394"/>
                <a:gd name="T6" fmla="*/ 1724 w 3901"/>
                <a:gd name="T7" fmla="*/ 38 h 394"/>
                <a:gd name="T8" fmla="*/ 2767 w 3901"/>
                <a:gd name="T9" fmla="*/ 129 h 394"/>
                <a:gd name="T10" fmla="*/ 3901 w 3901"/>
                <a:gd name="T11" fmla="*/ 220 h 3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3901"/>
                <a:gd name="T19" fmla="*/ 0 h 394"/>
                <a:gd name="T20" fmla="*/ 3901 w 3901"/>
                <a:gd name="T21" fmla="*/ 394 h 39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3901" h="394">
                  <a:moveTo>
                    <a:pt x="0" y="356"/>
                  </a:moveTo>
                  <a:cubicBezTo>
                    <a:pt x="242" y="310"/>
                    <a:pt x="484" y="265"/>
                    <a:pt x="681" y="265"/>
                  </a:cubicBezTo>
                  <a:cubicBezTo>
                    <a:pt x="878" y="265"/>
                    <a:pt x="1006" y="394"/>
                    <a:pt x="1180" y="356"/>
                  </a:cubicBezTo>
                  <a:cubicBezTo>
                    <a:pt x="1354" y="318"/>
                    <a:pt x="1460" y="76"/>
                    <a:pt x="1724" y="38"/>
                  </a:cubicBezTo>
                  <a:cubicBezTo>
                    <a:pt x="1988" y="0"/>
                    <a:pt x="2404" y="99"/>
                    <a:pt x="2767" y="129"/>
                  </a:cubicBezTo>
                  <a:cubicBezTo>
                    <a:pt x="3130" y="159"/>
                    <a:pt x="3515" y="189"/>
                    <a:pt x="3901" y="220"/>
                  </a:cubicBezTo>
                </a:path>
              </a:pathLst>
            </a:custGeom>
            <a:noFill/>
            <a:ln w="25400" cap="flat" cmpd="sng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26642" name="Line 5"/>
            <p:cNvSpPr>
              <a:spLocks noChangeShapeType="1"/>
            </p:cNvSpPr>
            <p:nvPr/>
          </p:nvSpPr>
          <p:spPr bwMode="auto">
            <a:xfrm flipV="1">
              <a:off x="5193" y="1909"/>
              <a:ext cx="0" cy="1996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round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  <p:pic>
        <p:nvPicPr>
          <p:cNvPr id="26629" name="Picture 6" descr="camera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463" y="1988840"/>
            <a:ext cx="1504950" cy="1550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051050" y="2996903"/>
            <a:ext cx="6121400" cy="2519362"/>
            <a:chOff x="1292" y="2387"/>
            <a:chExt cx="3856" cy="1587"/>
          </a:xfrm>
        </p:grpSpPr>
        <p:sp>
          <p:nvSpPr>
            <p:cNvPr id="26637" name="Line 8"/>
            <p:cNvSpPr>
              <a:spLocks noChangeShapeType="1"/>
            </p:cNvSpPr>
            <p:nvPr/>
          </p:nvSpPr>
          <p:spPr bwMode="auto">
            <a:xfrm>
              <a:off x="1292" y="2478"/>
              <a:ext cx="1270" cy="149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8" name="Line 9"/>
            <p:cNvSpPr>
              <a:spLocks noChangeShapeType="1"/>
            </p:cNvSpPr>
            <p:nvPr/>
          </p:nvSpPr>
          <p:spPr bwMode="auto">
            <a:xfrm>
              <a:off x="1306" y="2446"/>
              <a:ext cx="2028" cy="125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39" name="Line 10"/>
            <p:cNvSpPr>
              <a:spLocks noChangeShapeType="1"/>
            </p:cNvSpPr>
            <p:nvPr/>
          </p:nvSpPr>
          <p:spPr bwMode="auto">
            <a:xfrm>
              <a:off x="1338" y="2432"/>
              <a:ext cx="3810" cy="118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  <p:sp>
          <p:nvSpPr>
            <p:cNvPr id="26640" name="Line 11"/>
            <p:cNvSpPr>
              <a:spLocks noChangeShapeType="1"/>
            </p:cNvSpPr>
            <p:nvPr/>
          </p:nvSpPr>
          <p:spPr bwMode="auto">
            <a:xfrm>
              <a:off x="1338" y="2387"/>
              <a:ext cx="3810" cy="317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lIns="0" tIns="0" rIns="0" bIns="0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26631" name="Text Box 12"/>
          <p:cNvSpPr txBox="1">
            <a:spLocks noChangeArrowheads="1"/>
          </p:cNvSpPr>
          <p:nvPr/>
        </p:nvSpPr>
        <p:spPr bwMode="auto">
          <a:xfrm>
            <a:off x="3827463" y="3630315"/>
            <a:ext cx="2315057" cy="430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  <a:buClr>
                <a:schemeClr val="accent1"/>
              </a:buClr>
              <a:buSzPct val="120000"/>
              <a:buFont typeface="Wingdings" pitchFamily="2" charset="2"/>
              <a:buNone/>
            </a:pPr>
            <a:r>
              <a:rPr lang="en-US" sz="2200" dirty="0" smtClean="0">
                <a:latin typeface="+mn-lt"/>
              </a:rPr>
              <a:t>How much light?</a:t>
            </a:r>
            <a:endParaRPr lang="fr-FR" sz="2200" dirty="0">
              <a:latin typeface="+mn-lt"/>
            </a:endParaRPr>
          </a:p>
        </p:txBody>
      </p:sp>
      <p:sp>
        <p:nvSpPr>
          <p:cNvPr id="26632" name="Oval 13"/>
          <p:cNvSpPr>
            <a:spLocks noChangeArrowheads="1"/>
          </p:cNvSpPr>
          <p:nvPr/>
        </p:nvSpPr>
        <p:spPr bwMode="auto">
          <a:xfrm>
            <a:off x="5178425" y="5046365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3" name="Oval 14"/>
          <p:cNvSpPr>
            <a:spLocks noChangeArrowheads="1"/>
          </p:cNvSpPr>
          <p:nvPr/>
        </p:nvSpPr>
        <p:spPr bwMode="auto">
          <a:xfrm>
            <a:off x="3952875" y="5445224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4" name="Oval 15"/>
          <p:cNvSpPr>
            <a:spLocks noChangeArrowheads="1"/>
          </p:cNvSpPr>
          <p:nvPr/>
        </p:nvSpPr>
        <p:spPr bwMode="auto">
          <a:xfrm>
            <a:off x="8058150" y="482729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26635" name="Oval 16"/>
          <p:cNvSpPr>
            <a:spLocks noChangeArrowheads="1"/>
          </p:cNvSpPr>
          <p:nvPr/>
        </p:nvSpPr>
        <p:spPr bwMode="auto">
          <a:xfrm>
            <a:off x="8129588" y="3385840"/>
            <a:ext cx="228600" cy="228600"/>
          </a:xfrm>
          <a:prstGeom prst="ellipse">
            <a:avLst/>
          </a:prstGeom>
          <a:solidFill>
            <a:srgbClr val="FF3300"/>
          </a:solidFill>
          <a:ln w="25400">
            <a:noFill/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59478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Different approaches to rendering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/>
          </a:p>
          <a:p>
            <a:r>
              <a:rPr lang="en-US" b="1" dirty="0" smtClean="0"/>
              <a:t>Phenomenological</a:t>
            </a:r>
            <a:endParaRPr lang="cs-CZ" b="1" dirty="0" smtClean="0"/>
          </a:p>
          <a:p>
            <a:pPr lvl="1"/>
            <a:r>
              <a:rPr lang="en-US" dirty="0" smtClean="0"/>
              <a:t>Traditional, “old” computer graphics</a:t>
            </a:r>
            <a:endParaRPr lang="cs-CZ" dirty="0" smtClean="0"/>
          </a:p>
          <a:p>
            <a:pPr lvl="1"/>
            <a:r>
              <a:rPr lang="en-US" dirty="0" smtClean="0"/>
              <a:t>E.g. </a:t>
            </a:r>
            <a:r>
              <a:rPr lang="en-US" dirty="0" err="1" smtClean="0"/>
              <a:t>Phong</a:t>
            </a:r>
            <a:r>
              <a:rPr lang="en-US" dirty="0" smtClean="0"/>
              <a:t> shading model, colors between 0 and 1</a:t>
            </a:r>
            <a:r>
              <a:rPr lang="cs-CZ" dirty="0" smtClean="0"/>
              <a:t>, </a:t>
            </a:r>
            <a:r>
              <a:rPr lang="en-US" dirty="0" err="1" smtClean="0"/>
              <a:t>etc</a:t>
            </a:r>
            <a:r>
              <a:rPr lang="cs-CZ" dirty="0" smtClean="0"/>
              <a:t>.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en-US" b="1" dirty="0" smtClean="0"/>
              <a:t>Physically-based</a:t>
            </a:r>
            <a:endParaRPr lang="cs-CZ" b="1" dirty="0" smtClean="0"/>
          </a:p>
          <a:p>
            <a:pPr lvl="1"/>
            <a:r>
              <a:rPr lang="en-US" dirty="0" smtClean="0"/>
              <a:t>Based on a proper mathematical formulation</a:t>
            </a:r>
            <a:endParaRPr lang="cs-CZ" dirty="0" smtClean="0"/>
          </a:p>
          <a:p>
            <a:pPr lvl="1"/>
            <a:r>
              <a:rPr lang="en-US" dirty="0" smtClean="0"/>
              <a:t>Rendering algorithms = numerical methods for solving the rendering equation</a:t>
            </a:r>
          </a:p>
          <a:p>
            <a:pPr lvl="1"/>
            <a:r>
              <a:rPr lang="en-US" dirty="0" smtClean="0"/>
              <a:t>Radiance values between 0 and infinity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19137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Mathematical model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30725"/>
          </a:xfrm>
        </p:spPr>
        <p:txBody>
          <a:bodyPr/>
          <a:lstStyle/>
          <a:p>
            <a:r>
              <a:rPr lang="en-US" dirty="0" smtClean="0"/>
              <a:t>Image synthesis </a:t>
            </a:r>
            <a:r>
              <a:rPr lang="cs-CZ" dirty="0" smtClean="0"/>
              <a:t>(</a:t>
            </a:r>
            <a:r>
              <a:rPr lang="en-US" dirty="0" smtClean="0"/>
              <a:t>rendering</a:t>
            </a:r>
            <a:r>
              <a:rPr lang="cs-CZ" dirty="0" smtClean="0"/>
              <a:t>) </a:t>
            </a:r>
            <a:r>
              <a:rPr lang="cs-CZ" dirty="0" smtClean="0"/>
              <a:t>= </a:t>
            </a:r>
            <a:r>
              <a:rPr lang="en-US" dirty="0" smtClean="0"/>
              <a:t>light transport simulation</a:t>
            </a:r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We need a </a:t>
            </a:r>
            <a:r>
              <a:rPr lang="en-US" b="1" dirty="0" smtClean="0"/>
              <a:t>mathematical model</a:t>
            </a:r>
            <a:r>
              <a:rPr lang="en-US" dirty="0" smtClean="0"/>
              <a:t> for light</a:t>
            </a:r>
            <a:endParaRPr lang="cs-CZ" dirty="0" smtClean="0"/>
          </a:p>
          <a:p>
            <a:pPr lvl="1"/>
            <a:endParaRPr lang="cs-CZ" dirty="0" smtClean="0"/>
          </a:p>
          <a:p>
            <a:r>
              <a:rPr lang="en-US" dirty="0" smtClean="0"/>
              <a:t>Formulation of the model = choice of level of detail</a:t>
            </a:r>
            <a:endParaRPr lang="cs-CZ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No need to model the behavior of every single photon</a:t>
            </a:r>
            <a:endParaRPr lang="cs-CZ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Need simplifying assumptions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101859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2737"/>
            <a:ext cx="8229600" cy="1139825"/>
          </a:xfrm>
        </p:spPr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5" name="Picture 2" descr="D:\jarda\Dropbox\_shared CoronaBusiness\_corona promo\_EUE2014\_prezentace\top10\jeff patt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8" y="864924"/>
            <a:ext cx="9166868" cy="5156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4560566" y="5362093"/>
            <a:ext cx="4583434" cy="646331"/>
          </a:xfrm>
          <a:prstGeom prst="rect">
            <a:avLst/>
          </a:prstGeom>
          <a:solidFill>
            <a:schemeClr val="tx1">
              <a:alpha val="33000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dirty="0">
                <a:solidFill>
                  <a:schemeClr val="bg1"/>
                </a:solidFill>
                <a:latin typeface="+mj-lt"/>
              </a:rPr>
              <a:t>Image 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created by </a:t>
            </a:r>
            <a:r>
              <a:rPr lang="en-US" i="1" dirty="0" smtClean="0">
                <a:solidFill>
                  <a:schemeClr val="bg1"/>
                </a:solidFill>
                <a:latin typeface="+mj-lt"/>
              </a:rPr>
              <a:t>Jeff </a:t>
            </a:r>
            <a:r>
              <a:rPr lang="en-US" i="1" dirty="0">
                <a:solidFill>
                  <a:schemeClr val="bg1"/>
                </a:solidFill>
                <a:latin typeface="+mj-lt"/>
              </a:rPr>
              <a:t>Patton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       </a:t>
            </a:r>
          </a:p>
          <a:p>
            <a:pPr algn="r"/>
            <a:r>
              <a:rPr lang="en-US" dirty="0" smtClean="0">
                <a:solidFill>
                  <a:schemeClr val="bg1"/>
                </a:solidFill>
                <a:latin typeface="+mj-lt"/>
              </a:rPr>
              <a:t>Rendered in </a:t>
            </a:r>
            <a:r>
              <a:rPr lang="en-US" i="1" dirty="0" smtClean="0">
                <a:solidFill>
                  <a:schemeClr val="bg1"/>
                </a:solidFill>
                <a:latin typeface="+mj-lt"/>
              </a:rPr>
              <a:t>Corona Renderer</a:t>
            </a:r>
            <a:endParaRPr lang="cs-CZ" i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177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EM </a:t>
            </a:r>
            <a:r>
              <a:rPr lang="en-US" dirty="0" smtClean="0"/>
              <a:t>radiation</a:t>
            </a:r>
            <a:r>
              <a:rPr lang="cs-CZ" dirty="0" smtClean="0"/>
              <a:t> (</a:t>
            </a:r>
            <a:r>
              <a:rPr lang="en-US" dirty="0" smtClean="0"/>
              <a:t>an </a:t>
            </a:r>
            <a:r>
              <a:rPr lang="cs-CZ" dirty="0" smtClean="0"/>
              <a:t>EM </a:t>
            </a:r>
            <a:r>
              <a:rPr lang="en-US" dirty="0" smtClean="0"/>
              <a:t>wave propagating through space</a:t>
            </a:r>
            <a:r>
              <a:rPr lang="cs-CZ" dirty="0" smtClean="0"/>
              <a:t>)</a:t>
            </a:r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pPr>
              <a:buNone/>
            </a:pPr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  <a:p>
            <a:endParaRPr lang="en-US" b="1" dirty="0" smtClean="0">
              <a:solidFill>
                <a:schemeClr val="accent2"/>
              </a:solidFill>
            </a:endParaRP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334822"/>
            <a:ext cx="7743403" cy="3902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7236296" y="5877272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+mn-lt"/>
              </a:rPr>
              <a:t>Image</a:t>
            </a:r>
            <a:r>
              <a:rPr lang="cs-CZ" sz="1600" dirty="0" smtClean="0">
                <a:latin typeface="+mn-lt"/>
              </a:rPr>
              <a:t>:  </a:t>
            </a:r>
            <a:r>
              <a:rPr lang="cs-CZ" sz="1600" dirty="0" err="1" smtClean="0">
                <a:latin typeface="+mn-lt"/>
              </a:rPr>
              <a:t>Wikipedia</a:t>
            </a:r>
            <a:endParaRPr lang="cs-CZ" sz="1600" dirty="0" smtClean="0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5698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Frequency of oscillations</a:t>
            </a:r>
            <a:r>
              <a:rPr lang="cs-CZ" dirty="0" smtClean="0"/>
              <a:t> </a:t>
            </a:r>
            <a:r>
              <a:rPr lang="cs-CZ" dirty="0" smtClean="0"/>
              <a:t>=&gt; </a:t>
            </a:r>
            <a:r>
              <a:rPr lang="en-US" dirty="0" smtClean="0"/>
              <a:t>wavelength </a:t>
            </a:r>
            <a:r>
              <a:rPr lang="cs-CZ" dirty="0" smtClean="0"/>
              <a:t>=&gt; </a:t>
            </a:r>
            <a:r>
              <a:rPr lang="en-US" dirty="0" smtClean="0"/>
              <a:t>perceived color</a:t>
            </a:r>
            <a:endParaRPr lang="cs-CZ" dirty="0" smtClean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1984" y="2385070"/>
            <a:ext cx="6124352" cy="3276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>
            <a:off x="7236296" y="5877272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smtClean="0">
                <a:latin typeface="+mn-lt"/>
              </a:rPr>
              <a:t>Image</a:t>
            </a:r>
            <a:r>
              <a:rPr lang="cs-CZ" sz="1600" dirty="0" smtClean="0">
                <a:latin typeface="+mn-lt"/>
              </a:rPr>
              <a:t>:  </a:t>
            </a:r>
            <a:r>
              <a:rPr lang="cs-CZ" sz="1600" dirty="0" err="1" smtClean="0">
                <a:latin typeface="+mn-lt"/>
              </a:rPr>
              <a:t>Wikipedia</a:t>
            </a:r>
            <a:endParaRPr lang="cs-CZ" sz="1600" dirty="0" smtClean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625913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Various kinds of optics</a:t>
            </a:r>
            <a:endParaRPr lang="cs-C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Geometry </a:t>
            </a:r>
            <a:r>
              <a:rPr lang="cs-CZ" b="1" dirty="0" smtClean="0"/>
              <a:t>(</a:t>
            </a:r>
            <a:r>
              <a:rPr lang="en-US" b="1" dirty="0" smtClean="0"/>
              <a:t>ray) optics</a:t>
            </a:r>
            <a:endParaRPr lang="cs-CZ" b="1" dirty="0" smtClean="0"/>
          </a:p>
          <a:p>
            <a:pPr lvl="1"/>
            <a:r>
              <a:rPr lang="en-US" dirty="0" smtClean="0"/>
              <a:t>Most useful for rendering</a:t>
            </a:r>
            <a:endParaRPr lang="cs-CZ" dirty="0" smtClean="0"/>
          </a:p>
          <a:p>
            <a:pPr lvl="1"/>
            <a:r>
              <a:rPr lang="en-US" dirty="0" smtClean="0"/>
              <a:t>Describes bulk, macroscopic effects of light</a:t>
            </a:r>
            <a:endParaRPr lang="cs-CZ" dirty="0" smtClean="0"/>
          </a:p>
          <a:p>
            <a:pPr lvl="1"/>
            <a:r>
              <a:rPr lang="en-US" dirty="0" smtClean="0"/>
              <a:t>It is not a complete theory </a:t>
            </a:r>
            <a:r>
              <a:rPr lang="cs-CZ" dirty="0" smtClean="0"/>
              <a:t>(</a:t>
            </a:r>
            <a:r>
              <a:rPr lang="en-US" dirty="0" smtClean="0"/>
              <a:t>Does not describe all observed phenomena, such as diffraction, interference etc.</a:t>
            </a:r>
            <a:r>
              <a:rPr lang="cs-CZ" dirty="0" smtClean="0"/>
              <a:t>)</a:t>
            </a:r>
            <a:endParaRPr lang="cs-CZ" dirty="0" smtClean="0"/>
          </a:p>
          <a:p>
            <a:r>
              <a:rPr lang="en-US" b="1" dirty="0" smtClean="0"/>
              <a:t>Wave optics </a:t>
            </a:r>
            <a:r>
              <a:rPr lang="cs-CZ" dirty="0" smtClean="0"/>
              <a:t>(</a:t>
            </a:r>
            <a:r>
              <a:rPr lang="en-US" dirty="0" smtClean="0"/>
              <a:t>light </a:t>
            </a:r>
            <a:r>
              <a:rPr lang="cs-CZ" dirty="0" smtClean="0"/>
              <a:t>= </a:t>
            </a:r>
            <a:r>
              <a:rPr lang="cs-CZ" dirty="0" smtClean="0"/>
              <a:t>E-M </a:t>
            </a:r>
            <a:r>
              <a:rPr lang="en-US" dirty="0" smtClean="0"/>
              <a:t>wave</a:t>
            </a:r>
            <a:r>
              <a:rPr lang="cs-CZ" dirty="0" smtClean="0"/>
              <a:t>)</a:t>
            </a:r>
            <a:endParaRPr lang="cs-CZ" dirty="0" smtClean="0"/>
          </a:p>
          <a:p>
            <a:pPr lvl="1"/>
            <a:r>
              <a:rPr lang="en-US" dirty="0" smtClean="0"/>
              <a:t>Important when describing interaction of light with objects of size on par with the light wavelength</a:t>
            </a:r>
            <a:endParaRPr lang="cs-CZ" dirty="0" smtClean="0"/>
          </a:p>
          <a:p>
            <a:pPr lvl="1"/>
            <a:r>
              <a:rPr lang="en-US" dirty="0" smtClean="0"/>
              <a:t>Interference </a:t>
            </a:r>
            <a:r>
              <a:rPr lang="cs-CZ" dirty="0" smtClean="0"/>
              <a:t>(</a:t>
            </a:r>
            <a:r>
              <a:rPr lang="en-US" dirty="0" smtClean="0"/>
              <a:t>soap bubbles</a:t>
            </a:r>
            <a:r>
              <a:rPr lang="cs-CZ" dirty="0" smtClean="0"/>
              <a:t>), </a:t>
            </a:r>
            <a:r>
              <a:rPr lang="en-US" dirty="0" smtClean="0"/>
              <a:t>diffraction, dispersion</a:t>
            </a:r>
            <a:endParaRPr lang="cs-CZ" dirty="0" smtClean="0"/>
          </a:p>
          <a:p>
            <a:r>
              <a:rPr lang="en-US" b="1" dirty="0" smtClean="0"/>
              <a:t>Quantum optics </a:t>
            </a:r>
            <a:r>
              <a:rPr lang="cs-CZ" dirty="0" smtClean="0"/>
              <a:t>(</a:t>
            </a:r>
            <a:r>
              <a:rPr lang="en-US" dirty="0" smtClean="0"/>
              <a:t>light </a:t>
            </a:r>
            <a:r>
              <a:rPr lang="cs-CZ" dirty="0" smtClean="0"/>
              <a:t>= </a:t>
            </a:r>
            <a:r>
              <a:rPr lang="en-US" dirty="0" smtClean="0"/>
              <a:t>photons</a:t>
            </a:r>
            <a:r>
              <a:rPr lang="cs-CZ" dirty="0" smtClean="0"/>
              <a:t>)</a:t>
            </a:r>
            <a:endParaRPr lang="cs-CZ" dirty="0" smtClean="0"/>
          </a:p>
          <a:p>
            <a:pPr lvl="1"/>
            <a:r>
              <a:rPr lang="en-US" dirty="0" smtClean="0"/>
              <a:t>Necessary to describe interaction of light with atoms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5317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Effects of the wave nature of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Interference</a:t>
            </a:r>
          </a:p>
          <a:p>
            <a:pPr lvl="1"/>
            <a:r>
              <a:rPr lang="cs-CZ" dirty="0" err="1" smtClean="0"/>
              <a:t>Young</a:t>
            </a:r>
            <a:r>
              <a:rPr lang="en-US" dirty="0" smtClean="0"/>
              <a:t> </a:t>
            </a:r>
            <a:r>
              <a:rPr lang="cs-CZ" dirty="0" smtClean="0"/>
              <a:t>experiment</a:t>
            </a:r>
            <a:r>
              <a:rPr lang="en-US" dirty="0" smtClean="0"/>
              <a:t>, a.k.a. double-slit experiment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2050" name="Picture 2" descr="http://ipodphysics.com/resources/500px-Two-Slit_Experiment_Light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636911"/>
            <a:ext cx="5184576" cy="3629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9188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Effects of the wave nature of light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Interference</a:t>
            </a:r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endParaRPr lang="cs-CZ" b="1" dirty="0" smtClean="0"/>
          </a:p>
          <a:p>
            <a:pPr lvl="1"/>
            <a:r>
              <a:rPr lang="en-US" dirty="0" smtClean="0"/>
              <a:t>Causes </a:t>
            </a:r>
            <a:r>
              <a:rPr lang="en-US" b="1" dirty="0" smtClean="0"/>
              <a:t>iridescence</a:t>
            </a:r>
            <a:r>
              <a:rPr lang="en-US" dirty="0" smtClean="0"/>
              <a:t> (structural coloration)</a:t>
            </a:r>
            <a:endParaRPr lang="en-US" dirty="0"/>
          </a:p>
        </p:txBody>
      </p:sp>
      <p:pic>
        <p:nvPicPr>
          <p:cNvPr id="808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276872"/>
            <a:ext cx="7426425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7236296" y="6525344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600" dirty="0" err="1" smtClean="0">
                <a:latin typeface="+mn-lt"/>
              </a:rPr>
              <a:t>Img</a:t>
            </a:r>
            <a:r>
              <a:rPr lang="cs-CZ" sz="1600" dirty="0" smtClean="0">
                <a:latin typeface="+mn-lt"/>
              </a:rPr>
              <a:t>:  </a:t>
            </a:r>
            <a:r>
              <a:rPr lang="cs-CZ" sz="1600" dirty="0" err="1" smtClean="0">
                <a:latin typeface="+mn-lt"/>
              </a:rPr>
              <a:t>Wikipedia</a:t>
            </a:r>
            <a:endParaRPr lang="cs-CZ" sz="1600" dirty="0" smtClean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00200" y="4818638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Constructive</a:t>
            </a:r>
            <a:endParaRPr lang="cs-CZ" sz="1600" dirty="0" smtClean="0"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544616" y="4818638"/>
            <a:ext cx="19077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latin typeface="+mn-lt"/>
              </a:rPr>
              <a:t>Destructive</a:t>
            </a:r>
            <a:endParaRPr lang="cs-CZ" sz="1600" dirty="0" smtClean="0">
              <a:latin typeface="+mn-lt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524987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Iridescence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Thin-film interference</a:t>
            </a:r>
          </a:p>
          <a:p>
            <a:r>
              <a:rPr lang="en-US" dirty="0" smtClean="0"/>
              <a:t>Color changes with the observation angle</a:t>
            </a:r>
            <a:endParaRPr lang="en-US" dirty="0"/>
          </a:p>
        </p:txBody>
      </p:sp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2" cstate="print"/>
          <a:srcRect l="14452" r="13288"/>
          <a:stretch>
            <a:fillRect/>
          </a:stretch>
        </p:blipFill>
        <p:spPr bwMode="auto">
          <a:xfrm>
            <a:off x="649467" y="2680958"/>
            <a:ext cx="3490485" cy="354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+mn-lt"/>
              </a:rPr>
              <a:t>Img</a:t>
            </a:r>
            <a:r>
              <a:rPr lang="cs-CZ" sz="1600" dirty="0" smtClean="0">
                <a:latin typeface="+mn-lt"/>
              </a:rPr>
              <a:t>:  </a:t>
            </a:r>
            <a:r>
              <a:rPr lang="cs-CZ" sz="1600" dirty="0" smtClean="0">
                <a:latin typeface="+mn-lt"/>
              </a:rPr>
              <a:t>http://en.wikipedia.org/wiki/Iridescence</a:t>
            </a:r>
          </a:p>
        </p:txBody>
      </p:sp>
      <p:pic>
        <p:nvPicPr>
          <p:cNvPr id="81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680958"/>
            <a:ext cx="3960440" cy="3536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74291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Iridescence</a:t>
            </a:r>
            <a:r>
              <a:rPr lang="cs-CZ" dirty="0" smtClean="0"/>
              <a:t> </a:t>
            </a:r>
            <a:r>
              <a:rPr lang="cs-CZ" dirty="0" smtClean="0"/>
              <a:t>– </a:t>
            </a:r>
            <a:r>
              <a:rPr lang="en-US" dirty="0" smtClean="0"/>
              <a:t>Structural coloration</a:t>
            </a:r>
            <a:endParaRPr lang="en-US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0432" y="1412776"/>
            <a:ext cx="7620000" cy="508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+mn-lt"/>
              </a:rPr>
              <a:t>Img</a:t>
            </a:r>
            <a:r>
              <a:rPr lang="cs-CZ" sz="1600" dirty="0" smtClean="0">
                <a:latin typeface="+mn-lt"/>
              </a:rPr>
              <a:t>:  </a:t>
            </a:r>
            <a:r>
              <a:rPr lang="cs-CZ" sz="1600" dirty="0" smtClean="0">
                <a:latin typeface="+mn-lt"/>
              </a:rPr>
              <a:t>http://en.wikipedia.org/wiki/Iridescence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Biological tissues can have layers causing interferences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25405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Iridescence</a:t>
            </a:r>
            <a:r>
              <a:rPr lang="cs-CZ" dirty="0"/>
              <a:t> – </a:t>
            </a:r>
            <a:r>
              <a:rPr lang="en-US" dirty="0"/>
              <a:t>Structural coloration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b="1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75870"/>
            <a:ext cx="6834336" cy="5091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+mn-lt"/>
              </a:rPr>
              <a:t>Img</a:t>
            </a:r>
            <a:r>
              <a:rPr lang="cs-CZ" sz="1600" dirty="0" smtClean="0">
                <a:latin typeface="+mn-lt"/>
              </a:rPr>
              <a:t>:  </a:t>
            </a:r>
            <a:r>
              <a:rPr lang="cs-CZ" sz="1600" dirty="0" smtClean="0">
                <a:latin typeface="+mn-lt"/>
              </a:rPr>
              <a:t>http://en.wikipedia.org/wiki/Iridescence</a:t>
            </a:r>
          </a:p>
        </p:txBody>
      </p:sp>
    </p:spTree>
    <p:extLst>
      <p:ext uri="{BB962C8B-B14F-4D97-AF65-F5344CB8AC3E}">
        <p14:creationId xmlns:p14="http://schemas.microsoft.com/office/powerpoint/2010/main" val="29560108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Iridescence</a:t>
            </a:r>
            <a:r>
              <a:rPr lang="cs-CZ" dirty="0"/>
              <a:t> – </a:t>
            </a:r>
            <a:r>
              <a:rPr lang="en-US" dirty="0"/>
              <a:t>Structural coloration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340768"/>
            <a:ext cx="7620000" cy="509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sp>
        <p:nvSpPr>
          <p:cNvPr id="8" name="Rectangle 7"/>
          <p:cNvSpPr/>
          <p:nvPr/>
        </p:nvSpPr>
        <p:spPr>
          <a:xfrm rot="16200000">
            <a:off x="6292679" y="3349479"/>
            <a:ext cx="53640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+mn-lt"/>
              </a:rPr>
              <a:t>Img</a:t>
            </a:r>
            <a:r>
              <a:rPr lang="cs-CZ" sz="1600" dirty="0" smtClean="0">
                <a:latin typeface="+mn-lt"/>
              </a:rPr>
              <a:t>:  </a:t>
            </a:r>
            <a:r>
              <a:rPr lang="cs-CZ" sz="1600" dirty="0" smtClean="0">
                <a:latin typeface="+mn-lt"/>
              </a:rPr>
              <a:t>http://en.wikipedia.org/wiki/Iridescence</a:t>
            </a:r>
          </a:p>
        </p:txBody>
      </p:sp>
    </p:spTree>
    <p:extLst>
      <p:ext uri="{BB962C8B-B14F-4D97-AF65-F5344CB8AC3E}">
        <p14:creationId xmlns:p14="http://schemas.microsoft.com/office/powerpoint/2010/main" val="10138855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846390"/>
            <a:ext cx="3960440" cy="3549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30725"/>
          </a:xfrm>
        </p:spPr>
        <p:txBody>
          <a:bodyPr/>
          <a:lstStyle/>
          <a:p>
            <a:r>
              <a:rPr lang="en-US" dirty="0" smtClean="0"/>
              <a:t>Preferential orientation of the </a:t>
            </a:r>
            <a:r>
              <a:rPr lang="cs-CZ" dirty="0" smtClean="0"/>
              <a:t>E-M </a:t>
            </a:r>
            <a:r>
              <a:rPr lang="en-US" dirty="0" smtClean="0"/>
              <a:t>waves with respect to the direction of travel</a:t>
            </a:r>
            <a:endParaRPr lang="cs-CZ" dirty="0" smtClean="0"/>
          </a:p>
          <a:p>
            <a:r>
              <a:rPr lang="en-US" dirty="0" err="1" smtClean="0"/>
              <a:t>Unpolarized</a:t>
            </a:r>
            <a:r>
              <a:rPr lang="en-US" dirty="0" smtClean="0"/>
              <a:t> light</a:t>
            </a:r>
            <a:r>
              <a:rPr lang="cs-CZ" dirty="0" smtClean="0"/>
              <a:t> </a:t>
            </a:r>
            <a:r>
              <a:rPr lang="cs-CZ" dirty="0" smtClean="0"/>
              <a:t>– </a:t>
            </a:r>
            <a:r>
              <a:rPr lang="en-US" dirty="0" smtClean="0"/>
              <a:t>many waves with different polarization</a:t>
            </a:r>
          </a:p>
          <a:p>
            <a:r>
              <a:rPr lang="en-US" dirty="0" smtClean="0"/>
              <a:t>More in the “Predictive </a:t>
            </a:r>
            <a:br>
              <a:rPr lang="en-US" dirty="0" smtClean="0"/>
            </a:br>
            <a:r>
              <a:rPr lang="en-US" dirty="0" smtClean="0"/>
              <a:t>rendering” class </a:t>
            </a:r>
            <a:endParaRPr lang="cs-CZ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78171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7116"/>
            <a:ext cx="8229600" cy="453072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5" name="Picture 1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5" b="2511"/>
          <a:stretch/>
        </p:blipFill>
        <p:spPr bwMode="auto">
          <a:xfrm>
            <a:off x="0" y="836712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ovéPole 5"/>
          <p:cNvSpPr txBox="1"/>
          <p:nvPr/>
        </p:nvSpPr>
        <p:spPr>
          <a:xfrm>
            <a:off x="6372200" y="5537344"/>
            <a:ext cx="2712602" cy="369332"/>
          </a:xfrm>
          <a:prstGeom prst="rect">
            <a:avLst/>
          </a:prstGeom>
          <a:solidFill>
            <a:schemeClr val="tx1">
              <a:alpha val="29000"/>
            </a:schemeClr>
          </a:solidFill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  <a:latin typeface="+mj-lt"/>
                <a:ea typeface="Kozuka Mincho Pr6N L" pitchFamily="18" charset="-128"/>
              </a:rPr>
              <a:t>Š</a:t>
            </a:r>
            <a:r>
              <a:rPr lang="en-US" dirty="0" smtClean="0">
                <a:solidFill>
                  <a:schemeClr val="bg1"/>
                </a:solidFill>
                <a:latin typeface="+mj-lt"/>
                <a:ea typeface="Kozuka Mincho Pr6N L" pitchFamily="18" charset="-128"/>
              </a:rPr>
              <a:t>KODA Rapid</a:t>
            </a:r>
            <a:r>
              <a:rPr lang="cs-CZ" dirty="0" smtClean="0">
                <a:solidFill>
                  <a:schemeClr val="bg1"/>
                </a:solidFill>
                <a:latin typeface="+mj-lt"/>
                <a:ea typeface="Kozuka Mincho Pr6N L" pitchFamily="18" charset="-128"/>
              </a:rPr>
              <a:t> </a:t>
            </a:r>
            <a:r>
              <a:rPr lang="cs-CZ" dirty="0" err="1" smtClean="0">
                <a:solidFill>
                  <a:schemeClr val="bg1"/>
                </a:solidFill>
                <a:latin typeface="+mj-lt"/>
                <a:ea typeface="Kozuka Mincho Pr6N L" pitchFamily="18" charset="-128"/>
              </a:rPr>
              <a:t>Catalogue</a:t>
            </a:r>
            <a:endParaRPr lang="cs-CZ" dirty="0">
              <a:solidFill>
                <a:schemeClr val="bg1"/>
              </a:solidFill>
              <a:latin typeface="+mj-lt"/>
              <a:ea typeface="Kozuka Mincho Pr6N L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5140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Skylight is partially polarized</a:t>
            </a:r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endParaRPr lang="cs-CZ" dirty="0" smtClean="0"/>
          </a:p>
          <a:p>
            <a:r>
              <a:rPr lang="en-US" dirty="0" smtClean="0"/>
              <a:t>Specular reflections are polarized</a:t>
            </a:r>
            <a:endParaRPr lang="cs-CZ" dirty="0" smtClean="0"/>
          </a:p>
          <a:p>
            <a:endParaRPr lang="en-US" dirty="0"/>
          </a:p>
        </p:txBody>
      </p:sp>
      <p:pic>
        <p:nvPicPr>
          <p:cNvPr id="860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3718" y="4365104"/>
            <a:ext cx="5076564" cy="1694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2544" y="2060849"/>
            <a:ext cx="4398912" cy="1677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55489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68" y="836712"/>
            <a:ext cx="9148468" cy="5143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 descr="http://media5.itemdesignstudio.com/2012/05/ikea-log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5" t="36404" r="7667" b="33972"/>
          <a:stretch/>
        </p:blipFill>
        <p:spPr bwMode="auto">
          <a:xfrm>
            <a:off x="213421" y="5684049"/>
            <a:ext cx="1296144" cy="296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0043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0" y="277813"/>
            <a:ext cx="4114800" cy="1139825"/>
          </a:xfrm>
        </p:spPr>
        <p:txBody>
          <a:bodyPr/>
          <a:lstStyle/>
          <a:p>
            <a:pPr algn="r"/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Fake or real?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7494"/>
            <a:ext cx="4533900" cy="25336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388" y="2283718"/>
            <a:ext cx="4543425" cy="255270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2412" y="4314359"/>
            <a:ext cx="2507418" cy="646331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Images courtesy </a:t>
            </a:r>
            <a:endParaRPr lang="cs-CZ" dirty="0" smtClean="0">
              <a:solidFill>
                <a:schemeClr val="bg1"/>
              </a:solidFill>
              <a:latin typeface="+mj-lt"/>
            </a:endParaRPr>
          </a:p>
          <a:p>
            <a:r>
              <a:rPr lang="en-US" dirty="0" err="1" smtClean="0">
                <a:solidFill>
                  <a:schemeClr val="bg1"/>
                </a:solidFill>
                <a:latin typeface="+mj-lt"/>
              </a:rPr>
              <a:t>Dudek</a:t>
            </a:r>
            <a:r>
              <a:rPr lang="en-US" dirty="0" smtClean="0">
                <a:solidFill>
                  <a:schemeClr val="bg1"/>
                </a:solidFill>
                <a:latin typeface="+mj-lt"/>
              </a:rPr>
              <a:t> Digital Imaging</a:t>
            </a:r>
            <a:endParaRPr lang="cs-CZ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1685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CG III (NPGR010) – J. Křivánek 2015</a:t>
            </a:r>
            <a:endParaRPr lang="en-US" altLang="en-US"/>
          </a:p>
        </p:txBody>
      </p:sp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3478"/>
            <a:ext cx="6067425" cy="3295650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638113"/>
            <a:ext cx="6048375" cy="3324225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bdélník 6"/>
          <p:cNvSpPr/>
          <p:nvPr/>
        </p:nvSpPr>
        <p:spPr>
          <a:xfrm>
            <a:off x="32412" y="4314359"/>
            <a:ext cx="2060179" cy="646331"/>
          </a:xfrm>
          <a:prstGeom prst="rect">
            <a:avLst/>
          </a:prstGeom>
          <a:solidFill>
            <a:schemeClr val="tx1">
              <a:alpha val="30000"/>
            </a:schemeClr>
          </a:solidFill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+mj-lt"/>
              </a:rPr>
              <a:t>Images courtesy </a:t>
            </a:r>
            <a:endParaRPr lang="cs-CZ" dirty="0" smtClean="0">
              <a:solidFill>
                <a:schemeClr val="bg1"/>
              </a:solidFill>
              <a:latin typeface="+mj-lt"/>
            </a:endParaRPr>
          </a:p>
          <a:p>
            <a:r>
              <a:rPr lang="cs-CZ" dirty="0" err="1" smtClean="0">
                <a:solidFill>
                  <a:schemeClr val="bg1"/>
                </a:solidFill>
                <a:latin typeface="+mj-lt"/>
              </a:rPr>
              <a:t>Maciek</a:t>
            </a:r>
            <a:r>
              <a:rPr lang="cs-CZ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cs-CZ" dirty="0" err="1">
                <a:solidFill>
                  <a:schemeClr val="bg1"/>
                </a:solidFill>
                <a:latin typeface="+mj-lt"/>
              </a:rPr>
              <a:t>Ptaszynski</a:t>
            </a:r>
            <a:endParaRPr lang="cs-CZ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Fake or real?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56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theme/theme1.xml><?xml version="1.0" encoding="utf-8"?>
<a:theme xmlns:a="http://schemas.openxmlformats.org/drawingml/2006/main" name="Hrany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Hrany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Hrany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rany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4258</TotalTime>
  <Words>1553</Words>
  <Application>Microsoft Office PowerPoint</Application>
  <PresentationFormat>Předvádění na obrazovce (4:3)</PresentationFormat>
  <Paragraphs>292</Paragraphs>
  <Slides>60</Slides>
  <Notes>9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1" baseType="lpstr">
      <vt:lpstr>Hrany</vt:lpstr>
      <vt:lpstr>Computer Graphics III Introduction</vt:lpstr>
      <vt:lpstr>Image synthesis (rendering)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Fake or real?</vt:lpstr>
      <vt:lpstr>Fake or real?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Point-based global illumination: “Up”</vt:lpstr>
      <vt:lpstr>Point-based global illumination: “Toy Story 3”</vt:lpstr>
      <vt:lpstr>Prezentace aplikace PowerPoint</vt:lpstr>
      <vt:lpstr>Computer Graphics Group</vt:lpstr>
      <vt:lpstr>Graphics@CUNI – Faculty</vt:lpstr>
      <vt:lpstr>Vertex Connection &amp; Merging (VCM)</vt:lpstr>
      <vt:lpstr>Robust rendering of volumetric media</vt:lpstr>
      <vt:lpstr>Our work in production</vt:lpstr>
      <vt:lpstr>Prezentace aplikace PowerPoint</vt:lpstr>
      <vt:lpstr>Image synthesis – A gentle intro</vt:lpstr>
      <vt:lpstr>Image synthesis (rendering)</vt:lpstr>
      <vt:lpstr>Scene description</vt:lpstr>
      <vt:lpstr>Application of realistic image synthesis</vt:lpstr>
      <vt:lpstr>Light transport simulation</vt:lpstr>
      <vt:lpstr>Light transport simulation</vt:lpstr>
      <vt:lpstr>What’s in the image?</vt:lpstr>
      <vt:lpstr>What’s in the image?</vt:lpstr>
      <vt:lpstr>Why does skin look the way it does?</vt:lpstr>
      <vt:lpstr>Subsurface scattering effects on skin</vt:lpstr>
      <vt:lpstr>Global illumination – GI</vt:lpstr>
      <vt:lpstr>Globální osvětlení</vt:lpstr>
      <vt:lpstr>Global illumination effects</vt:lpstr>
      <vt:lpstr>Ideal (mirror) reflection/refraction</vt:lpstr>
      <vt:lpstr>Color bleeding</vt:lpstr>
      <vt:lpstr>Color bleeding</vt:lpstr>
      <vt:lpstr>“Manual” global illumination</vt:lpstr>
      <vt:lpstr>Caustics</vt:lpstr>
      <vt:lpstr>Caustics</vt:lpstr>
      <vt:lpstr>What do we see when we look at a surface of a swimming pool?</vt:lpstr>
      <vt:lpstr>Caustics under water surface</vt:lpstr>
      <vt:lpstr>Realistic image synthesis: Ingredients</vt:lpstr>
      <vt:lpstr>Light</vt:lpstr>
      <vt:lpstr>Realistic image synthesis</vt:lpstr>
      <vt:lpstr>Different approaches to rendering</vt:lpstr>
      <vt:lpstr>Mathematical model</vt:lpstr>
      <vt:lpstr>Light</vt:lpstr>
      <vt:lpstr>Light</vt:lpstr>
      <vt:lpstr>Various kinds of optics</vt:lpstr>
      <vt:lpstr>Effects of the wave nature of light</vt:lpstr>
      <vt:lpstr>Effects of the wave nature of light</vt:lpstr>
      <vt:lpstr>Iridescence</vt:lpstr>
      <vt:lpstr>Iridescence – Structural coloration</vt:lpstr>
      <vt:lpstr>Iridescence – Structural coloration</vt:lpstr>
      <vt:lpstr>Iridescence – Structural coloration</vt:lpstr>
      <vt:lpstr>Polarization</vt:lpstr>
      <vt:lpstr>Polarization</vt:lpstr>
    </vt:vector>
  </TitlesOfParts>
  <Company>CTU Prague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- Počítačová grafika III (NPGR010)</dc:title>
  <dc:creator>Jaroslav Křivánek</dc:creator>
  <cp:lastModifiedBy>jarda</cp:lastModifiedBy>
  <cp:revision>2899</cp:revision>
  <dcterms:created xsi:type="dcterms:W3CDTF">2006-11-17T09:10:54Z</dcterms:created>
  <dcterms:modified xsi:type="dcterms:W3CDTF">2015-10-13T16:58:26Z</dcterms:modified>
</cp:coreProperties>
</file>